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sldIdLst>
    <p:sldId id="272" r:id="rId2"/>
    <p:sldId id="430" r:id="rId3"/>
    <p:sldId id="814" r:id="rId4"/>
    <p:sldId id="815" r:id="rId5"/>
    <p:sldId id="813" r:id="rId6"/>
    <p:sldId id="816" r:id="rId7"/>
    <p:sldId id="817" r:id="rId8"/>
    <p:sldId id="818" r:id="rId9"/>
    <p:sldId id="819" r:id="rId10"/>
    <p:sldId id="820" r:id="rId11"/>
    <p:sldId id="821" r:id="rId12"/>
    <p:sldId id="822" r:id="rId13"/>
    <p:sldId id="811" r:id="rId14"/>
    <p:sldId id="840" r:id="rId15"/>
    <p:sldId id="833" r:id="rId16"/>
    <p:sldId id="824" r:id="rId17"/>
    <p:sldId id="823" r:id="rId18"/>
    <p:sldId id="825" r:id="rId19"/>
    <p:sldId id="826" r:id="rId20"/>
    <p:sldId id="829" r:id="rId21"/>
    <p:sldId id="828" r:id="rId22"/>
    <p:sldId id="830" r:id="rId23"/>
    <p:sldId id="831" r:id="rId24"/>
    <p:sldId id="832" r:id="rId25"/>
    <p:sldId id="838" r:id="rId26"/>
    <p:sldId id="839" r:id="rId27"/>
    <p:sldId id="841" r:id="rId28"/>
    <p:sldId id="842" r:id="rId29"/>
    <p:sldId id="843" r:id="rId30"/>
    <p:sldId id="835" r:id="rId31"/>
    <p:sldId id="836" r:id="rId32"/>
    <p:sldId id="837" r:id="rId33"/>
    <p:sldId id="844" r:id="rId34"/>
    <p:sldId id="845" r:id="rId35"/>
    <p:sldId id="432" r:id="rId36"/>
    <p:sldId id="810" r:id="rId37"/>
    <p:sldId id="846" r:id="rId38"/>
    <p:sldId id="847" r:id="rId39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810"/>
  </p:normalViewPr>
  <p:slideViewPr>
    <p:cSldViewPr snapToGrid="0">
      <p:cViewPr>
        <p:scale>
          <a:sx n="92" d="100"/>
          <a:sy n="92" d="100"/>
        </p:scale>
        <p:origin x="-1592" y="240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7248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0515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1759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8480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336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2830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283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26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549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7387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107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1445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6054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172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8707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9267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9693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0184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324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3918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5018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615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4671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9406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86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0505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9650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6964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9896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165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2260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0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3027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126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6659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323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3547488"/>
            <a:ext cx="17526000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8000" b="1" dirty="0">
                <a:sym typeface="SpoqaHanSans-Bold"/>
              </a:rPr>
              <a:t>트랜스포머</a:t>
            </a:r>
            <a:r>
              <a:rPr lang="en-US" altLang="ko-KR" sz="8000" b="1" dirty="0">
                <a:sym typeface="SpoqaHanSans-Bold"/>
              </a:rPr>
              <a:t>(</a:t>
            </a:r>
            <a:r>
              <a:rPr lang="en-US" altLang="ko-Kore-KR" sz="8000" b="1" dirty="0">
                <a:sym typeface="SpoqaHanSans-Bold"/>
              </a:rPr>
              <a:t>Transformer</a:t>
            </a:r>
            <a:r>
              <a:rPr lang="en-US" altLang="ko-KR" sz="8000" b="1" dirty="0">
                <a:sym typeface="SpoqaHanSans-Bold"/>
              </a:rPr>
              <a:t>)</a:t>
            </a:r>
            <a:endParaRPr lang="en-US" altLang="ko-Kore-KR" sz="8000" b="1" dirty="0">
              <a:sym typeface="SpoqaHanSans-Bold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Transformer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0" y="1568350"/>
            <a:ext cx="5887205" cy="1446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20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8</a:t>
            </a:r>
            <a:endParaRPr kumimoji="1" lang="ko-Kore-KR" altLang="en-US" sz="920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트랜스포머 </a:t>
            </a:r>
            <a:r>
              <a:rPr lang="en-US" altLang="ko-Kore-KR" sz="3200" b="1" dirty="0">
                <a:sym typeface="SpoqaHanSans-Bold"/>
              </a:rPr>
              <a:t>(Transformer) </a:t>
            </a:r>
            <a:r>
              <a:rPr lang="en-US" altLang="ko-KR" sz="3200" b="1" dirty="0">
                <a:sym typeface="SpoqaHanSans-Bold"/>
              </a:rPr>
              <a:t>– </a:t>
            </a:r>
            <a:r>
              <a:rPr lang="ko-KR" altLang="en-US" sz="3200" b="1" dirty="0">
                <a:sym typeface="SpoqaHanSans-Bold"/>
              </a:rPr>
              <a:t>주요 구현 디테일</a:t>
            </a:r>
            <a:endParaRPr lang="en-US" altLang="ko-KR" sz="3200" b="1" dirty="0"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b="1" dirty="0">
                <a:sym typeface="SpoqaHanSans-Bold"/>
              </a:rPr>
              <a:t>-</a:t>
            </a:r>
            <a:r>
              <a:rPr lang="ko-KR" altLang="en-US" sz="3200" b="1" dirty="0">
                <a:sym typeface="SpoqaHanSans-Bold"/>
              </a:rPr>
              <a:t> </a:t>
            </a:r>
            <a:r>
              <a:rPr lang="en-US" altLang="ko-KR" sz="3200" b="1" dirty="0">
                <a:sym typeface="SpoqaHanSans-Bold"/>
              </a:rPr>
              <a:t>Positional Encoding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D61E64-9392-B24E-A6B9-D96D0999E23F}"/>
              </a:ext>
            </a:extLst>
          </p:cNvPr>
          <p:cNvSpPr/>
          <p:nvPr/>
        </p:nvSpPr>
        <p:spPr>
          <a:xfrm>
            <a:off x="4151747" y="12532129"/>
            <a:ext cx="1157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D7158D-6FA5-1149-AE47-D3E10A5C704A}"/>
              </a:ext>
            </a:extLst>
          </p:cNvPr>
          <p:cNvSpPr/>
          <p:nvPr/>
        </p:nvSpPr>
        <p:spPr>
          <a:xfrm>
            <a:off x="2263302" y="4485183"/>
            <a:ext cx="1084659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RNN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과 다르게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attention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자체는 시퀀스의 순서를 인지하지 못한다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!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Wingdings" pitchFamily="2" charset="2"/>
              <a:buChar char="à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이를 위해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position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정보를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input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과 함께 넣어줘야 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!</a:t>
            </a:r>
          </a:p>
          <a:p>
            <a:pPr marL="457200" indent="-457200">
              <a:spcBef>
                <a:spcPts val="1000"/>
              </a:spcBef>
              <a:buFont typeface="Wingdings" pitchFamily="2" charset="2"/>
              <a:buChar char="à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Wingdings" pitchFamily="2" charset="2"/>
              <a:buChar char="à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여러가지를 넣어줄 수 있겠지만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원 논문에서는 삼각 함수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(sin, cos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)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을 이용해서 넣어주었다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</a:t>
            </a:r>
          </a:p>
          <a:p>
            <a:pPr lvl="2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pos: token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의 위치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index</a:t>
            </a:r>
          </a:p>
          <a:p>
            <a:pPr lvl="2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벡터의 차원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index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A1946F-66BE-8A44-B555-6D09011BF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8363" y="3006327"/>
            <a:ext cx="10002036" cy="5623786"/>
          </a:xfrm>
          <a:prstGeom prst="rect">
            <a:avLst/>
          </a:prstGeom>
        </p:spPr>
      </p:pic>
      <p:pic>
        <p:nvPicPr>
          <p:cNvPr id="104450" name="Picture 2">
            <a:extLst>
              <a:ext uri="{FF2B5EF4-FFF2-40B4-BE49-F238E27FC236}">
                <a16:creationId xmlns:a16="http://schemas.microsoft.com/office/drawing/2014/main" id="{E59193CF-1351-E949-9B05-3C6B7DBB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322" y="9491951"/>
            <a:ext cx="8272554" cy="164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8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트랜스포머 </a:t>
            </a:r>
            <a:r>
              <a:rPr lang="en-US" altLang="ko-Kore-KR" sz="3200" b="1" dirty="0">
                <a:sym typeface="SpoqaHanSans-Bold"/>
              </a:rPr>
              <a:t>(Transformer) </a:t>
            </a:r>
            <a:r>
              <a:rPr lang="en-US" altLang="ko-KR" sz="3200" b="1" dirty="0">
                <a:sym typeface="SpoqaHanSans-Bold"/>
              </a:rPr>
              <a:t>– </a:t>
            </a:r>
            <a:r>
              <a:rPr lang="ko-KR" altLang="en-US" sz="3200" b="1" dirty="0">
                <a:sym typeface="SpoqaHanSans-Bold"/>
              </a:rPr>
              <a:t>결과</a:t>
            </a:r>
            <a:endParaRPr lang="en-US" altLang="ko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D61E64-9392-B24E-A6B9-D96D0999E23F}"/>
              </a:ext>
            </a:extLst>
          </p:cNvPr>
          <p:cNvSpPr/>
          <p:nvPr/>
        </p:nvSpPr>
        <p:spPr>
          <a:xfrm>
            <a:off x="4151747" y="12532129"/>
            <a:ext cx="1157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06498" name="Picture 2">
            <a:extLst>
              <a:ext uri="{FF2B5EF4-FFF2-40B4-BE49-F238E27FC236}">
                <a16:creationId xmlns:a16="http://schemas.microsoft.com/office/drawing/2014/main" id="{B1F7FF2D-F4E1-FD42-8692-695B29DC9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45" y="4413250"/>
            <a:ext cx="108458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>
            <a:extLst>
              <a:ext uri="{FF2B5EF4-FFF2-40B4-BE49-F238E27FC236}">
                <a16:creationId xmlns:a16="http://schemas.microsoft.com/office/drawing/2014/main" id="{E4585362-5AB9-A441-8B1A-596FC54E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746" y="4867820"/>
            <a:ext cx="86868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17FF21-95DE-904A-8AF7-80BCF4ED14BB}"/>
              </a:ext>
            </a:extLst>
          </p:cNvPr>
          <p:cNvSpPr/>
          <p:nvPr/>
        </p:nvSpPr>
        <p:spPr>
          <a:xfrm>
            <a:off x="4627421" y="10190704"/>
            <a:ext cx="11758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Machine translation: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당시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SOTA</a:t>
            </a:r>
          </a:p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English constituency parsing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에서는 구조적 제약이나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data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의 부족 등으로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SOTA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까지는 이뤄지지 못했으나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비교할만 함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9459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트랜스포머 </a:t>
            </a:r>
            <a:r>
              <a:rPr lang="en-US" altLang="ko-Kore-KR" sz="3200" b="1" dirty="0">
                <a:sym typeface="SpoqaHanSans-Bold"/>
              </a:rPr>
              <a:t>(Transformer) </a:t>
            </a:r>
            <a:r>
              <a:rPr lang="en-US" altLang="ko-KR" sz="3200" b="1" dirty="0">
                <a:sym typeface="SpoqaHanSans-Bold"/>
              </a:rPr>
              <a:t>– </a:t>
            </a:r>
            <a:r>
              <a:rPr lang="ko-KR" altLang="en-US" sz="3200" b="1" dirty="0">
                <a:sym typeface="SpoqaHanSans-Bold"/>
              </a:rPr>
              <a:t>결과</a:t>
            </a:r>
            <a:endParaRPr lang="en-US" altLang="ko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D61E64-9392-B24E-A6B9-D96D0999E23F}"/>
              </a:ext>
            </a:extLst>
          </p:cNvPr>
          <p:cNvSpPr/>
          <p:nvPr/>
        </p:nvSpPr>
        <p:spPr>
          <a:xfrm>
            <a:off x="4151747" y="12532129"/>
            <a:ext cx="1157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08546" name="Picture 2">
            <a:extLst>
              <a:ext uri="{FF2B5EF4-FFF2-40B4-BE49-F238E27FC236}">
                <a16:creationId xmlns:a16="http://schemas.microsoft.com/office/drawing/2014/main" id="{AD21E637-DB9A-C94C-948C-CBBDB3BF4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26" y="3048385"/>
            <a:ext cx="10793239" cy="841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6569226" y="11812466"/>
            <a:ext cx="11166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모델이 크면 클 수록 전반적으로 성능이 나아지는 방향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추후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 GPT / BERT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big transformer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로의 가능성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… </a:t>
            </a:r>
            <a:r>
              <a:rPr lang="en-US" altLang="ko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(TBD)</a:t>
            </a: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23641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3547488"/>
            <a:ext cx="17526000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8000" b="1" dirty="0">
                <a:sym typeface="SpoqaHanSans-Bold"/>
              </a:rPr>
              <a:t>트랜스포머</a:t>
            </a:r>
            <a:r>
              <a:rPr lang="en-US" altLang="ko-KR" sz="8000" b="1" dirty="0">
                <a:sym typeface="SpoqaHanSans-Bold"/>
              </a:rPr>
              <a:t>(</a:t>
            </a:r>
            <a:r>
              <a:rPr lang="en-US" altLang="ko-Kore-KR" sz="8000" b="1" dirty="0">
                <a:sym typeface="SpoqaHanSans-Bold"/>
              </a:rPr>
              <a:t>Transformer</a:t>
            </a:r>
            <a:r>
              <a:rPr lang="en-US" altLang="ko-KR" sz="8000" b="1" dirty="0">
                <a:sym typeface="SpoqaHanSans-Bold"/>
              </a:rPr>
              <a:t>)</a:t>
            </a:r>
            <a:endParaRPr lang="en-US" altLang="ko-Kore-KR" sz="8000" b="1" dirty="0">
              <a:sym typeface="SpoqaHanSans-Bold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0" y="1568350"/>
            <a:ext cx="5887205" cy="1446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20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8</a:t>
            </a:r>
            <a:endParaRPr kumimoji="1" lang="ko-Kore-KR" altLang="en-US" sz="920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22727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b="1" dirty="0">
                <a:sym typeface="SpoqaHanSans-Bold"/>
              </a:rPr>
              <a:t>Transformer</a:t>
            </a:r>
            <a:r>
              <a:rPr lang="ko-Kore-KR" altLang="en-US" sz="3200" b="1" dirty="0">
                <a:sym typeface="SpoqaHanSans-Bold"/>
              </a:rPr>
              <a:t>의 다양한 후속 연구들</a:t>
            </a:r>
            <a:endParaRPr lang="en-US" altLang="ko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6747809" y="13031924"/>
            <a:ext cx="9461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5AF001-4DB0-D249-B959-937088279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606" y="3173729"/>
            <a:ext cx="12952433" cy="96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13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200" b="1" dirty="0">
                <a:sym typeface="SpoqaHanSans-Bold"/>
              </a:rPr>
              <a:t>후속 연구가 되어 많은 종류의</a:t>
            </a:r>
            <a:r>
              <a:rPr lang="en-US" altLang="ko-Kore-KR" sz="3200" b="1" dirty="0">
                <a:sym typeface="SpoqaHanSans-Bold"/>
              </a:rPr>
              <a:t> Transformer</a:t>
            </a:r>
            <a:r>
              <a:rPr lang="ko-KR" altLang="en-US" sz="3200" b="1" dirty="0">
                <a:sym typeface="SpoqaHanSans-Bold"/>
              </a:rPr>
              <a:t>가 있다</a:t>
            </a:r>
            <a:r>
              <a:rPr lang="en-US" altLang="ko-KR" sz="3200" b="1" dirty="0">
                <a:sym typeface="SpoqaHanSans-Bold"/>
              </a:rPr>
              <a:t>!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6747809" y="13031924"/>
            <a:ext cx="946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"Efficient transformers: A survey."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arXiv:2009.06732 (2020).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CCB44-2F47-9A49-84C8-73A780C9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002" y="1616"/>
            <a:ext cx="9060136" cy="13030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1944368" y="3133895"/>
            <a:ext cx="88916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주로 아래 방향으로 발전</a:t>
            </a:r>
            <a:r>
              <a:rPr kumimoji="1"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971492" lvl="1" indent="-514350">
              <a:buAutoNum type="arabicPeriod"/>
            </a:pP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Complexity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개선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하단의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efficient transformer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구분표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971492" lvl="1" indent="-514350">
              <a:buAutoNum type="arabicPeriod"/>
            </a:pP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성능개선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71492" lvl="1" indent="-514350">
              <a:buAutoNum type="arabicPeriod"/>
            </a:pPr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도메인 확장</a:t>
            </a:r>
            <a:endParaRPr kumimoji="1" lang="en-US" altLang="ko-Kore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개선 방법에 따라 아래와 같이 범주화 할 수 있다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b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Module level</a:t>
            </a:r>
            <a:b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Architecture level</a:t>
            </a:r>
            <a:b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Pre-Train</a:t>
            </a:r>
            <a:b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Application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F0A5A1-B8A4-6B4A-AE8D-8A4DF1D9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051" y="6858000"/>
            <a:ext cx="75819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3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b="1" dirty="0">
                <a:sym typeface="SpoqaHanSans-Bold"/>
              </a:rPr>
              <a:t>Transformer</a:t>
            </a:r>
            <a:r>
              <a:rPr lang="ko-Kore-KR" altLang="en-US" sz="3200" b="1" dirty="0">
                <a:sym typeface="SpoqaHanSans-Bold"/>
              </a:rPr>
              <a:t>의 다양한 후속 연구들</a:t>
            </a:r>
            <a:endParaRPr lang="en-US" altLang="ko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sym typeface="SpoqaHanSans-Bold"/>
              </a:rPr>
              <a:t>Complexity / </a:t>
            </a:r>
            <a:r>
              <a:rPr lang="ko-KR" altLang="en-US" sz="3200" dirty="0">
                <a:sym typeface="SpoqaHanSans-Bold"/>
              </a:rPr>
              <a:t>성능의 개선</a:t>
            </a:r>
            <a:endParaRPr lang="en-US" altLang="ko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3D6370-5216-0245-B16A-B2D1AA02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079" y="2953191"/>
            <a:ext cx="10931759" cy="930250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598F3-6BF3-A34F-BF71-4F1D7A5DECC6}"/>
              </a:ext>
            </a:extLst>
          </p:cNvPr>
          <p:cNvSpPr/>
          <p:nvPr/>
        </p:nvSpPr>
        <p:spPr>
          <a:xfrm>
            <a:off x="5461399" y="12752306"/>
            <a:ext cx="12146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"Efficient transformers: A survey."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arXiv:2009.06732 (2020).</a:t>
            </a:r>
          </a:p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"Long range arena: A benchmark for efficient transformers."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arXiv:2011.04006 (2020).</a:t>
            </a:r>
          </a:p>
        </p:txBody>
      </p:sp>
      <p:pic>
        <p:nvPicPr>
          <p:cNvPr id="4098" name="Picture 2" descr="2020 10 24 11 20 59">
            <a:extLst>
              <a:ext uri="{FF2B5EF4-FFF2-40B4-BE49-F238E27FC236}">
                <a16:creationId xmlns:a16="http://schemas.microsoft.com/office/drawing/2014/main" id="{19685FF0-72E3-8542-B044-25EE3ADA5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838" y="2953191"/>
            <a:ext cx="58293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2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200" b="1" dirty="0">
                <a:sym typeface="SpoqaHanSans-Bold"/>
              </a:rPr>
              <a:t>후속 연구가 되어 많은 종류의</a:t>
            </a:r>
            <a:r>
              <a:rPr lang="en-US" altLang="ko-Kore-KR" sz="3200" b="1" dirty="0">
                <a:sym typeface="SpoqaHanSans-Bold"/>
              </a:rPr>
              <a:t> Transformer</a:t>
            </a:r>
            <a:r>
              <a:rPr lang="ko-KR" altLang="en-US" sz="3200" b="1" dirty="0">
                <a:sym typeface="SpoqaHanSans-Bold"/>
              </a:rPr>
              <a:t>가 있다</a:t>
            </a:r>
            <a:r>
              <a:rPr lang="en-US" altLang="ko-KR" sz="3200" b="1" dirty="0">
                <a:sym typeface="SpoqaHanSans-Bold"/>
              </a:rPr>
              <a:t>!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Recap: </a:t>
            </a:r>
            <a:r>
              <a:rPr lang="ko-Kore-KR" altLang="en-US" sz="3200" dirty="0">
                <a:sym typeface="SpoqaHanSans-Bold"/>
              </a:rPr>
              <a:t>트랜스포머 </a:t>
            </a:r>
            <a:r>
              <a:rPr lang="en-US" altLang="ko-Kore-KR" sz="3200" dirty="0">
                <a:sym typeface="SpoqaHanSans-Bold"/>
              </a:rPr>
              <a:t>(Transformer) &amp; Computational Costs</a:t>
            </a:r>
            <a:endParaRPr lang="en-US" altLang="ko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5498137" y="12255698"/>
            <a:ext cx="11917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Advances in neural information processing systems. 2017.</a:t>
            </a:r>
          </a:p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Tay, Yi, et al. "Efficient transformers: A survey."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arXiv:2009.06732 (2020).</a:t>
            </a:r>
          </a:p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141FC3-A902-0141-B88A-01640FD94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86" y="2529255"/>
            <a:ext cx="10702017" cy="71346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970958-D4EF-A142-B8EF-7A7CA9ABD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8303" y="2995213"/>
            <a:ext cx="12008303" cy="41430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BF7993-8053-0D42-BE73-CFC7930A97AF}"/>
                  </a:ext>
                </a:extLst>
              </p:cNvPr>
              <p:cNvSpPr txBox="1"/>
              <p:nvPr/>
            </p:nvSpPr>
            <p:spPr>
              <a:xfrm>
                <a:off x="2392403" y="10129891"/>
                <a:ext cx="1709135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Transformer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RNN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등과 비교했을 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효율적으로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병렬 계산이 가능하다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 Self-attention layer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시퀀스 길이를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n, input size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했을 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수는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4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</m:t>
                        </m:r>
                      </m:e>
                      <m:sup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연산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복잡도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(computational complexity)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O</m:t>
                    </m:r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p>
                      <m:sSupPr>
                        <m:ctrlPr>
                          <a:rPr kumimoji="1" lang="en-US" altLang="ko-KR" sz="28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n</m:t>
                        </m:r>
                      </m:e>
                      <m:sup>
                        <m: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∗</m:t>
                    </m:r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d</m:t>
                    </m:r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self-attention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이후의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position-wise FFD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경우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8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</m:t>
                        </m:r>
                      </m:e>
                      <m:sup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이며 연산복잡도는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O</m:t>
                    </m:r>
                    <m:r>
                      <a:rPr kumimoji="1" lang="en-US" altLang="ko-KR" sz="28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𝑛</m:t>
                    </m:r>
                    <m:r>
                      <a:rPr kumimoji="1" lang="en-US" altLang="ko-KR" sz="28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∗</m:t>
                    </m:r>
                    <m:sSup>
                      <m:sSup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d</m:t>
                        </m:r>
                      </m:e>
                      <m:sup>
                        <m: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  <m:r>
                      <a:rPr kumimoji="1" lang="en-US" altLang="ko-KR" sz="280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BF7993-8053-0D42-BE73-CFC7930A9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403" y="10129891"/>
                <a:ext cx="17091351" cy="1815882"/>
              </a:xfrm>
              <a:prstGeom prst="rect">
                <a:avLst/>
              </a:prstGeom>
              <a:blipFill>
                <a:blip r:embed="rId6"/>
                <a:stretch>
                  <a:fillRect l="-594" t="-3472" b="-902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83BD007-86E5-714A-B139-C9529C9FE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8461" y="6987096"/>
            <a:ext cx="8077678" cy="18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-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endParaRPr lang="en-US" altLang="ko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6747809" y="13340888"/>
            <a:ext cx="9461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80294-26EB-414C-995D-47B60725C52A}"/>
                  </a:ext>
                </a:extLst>
              </p:cNvPr>
              <p:cNvSpPr txBox="1"/>
              <p:nvPr/>
            </p:nvSpPr>
            <p:spPr>
              <a:xfrm>
                <a:off x="2207116" y="3551577"/>
                <a:ext cx="17689022" cy="6063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Self-Attention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Transformer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핵심 구성 요소이지만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후속 연구에서 크게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가지 문제가 제기되었다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Complexity 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복잡성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O</m:t>
                    </m:r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p>
                      <m:sSup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n</m:t>
                        </m:r>
                      </m:e>
                      <m:sup>
                        <m: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∗</m:t>
                    </m:r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d</m:t>
                    </m:r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속도는 나쁘지 않지만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전체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transformer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연산 중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bottle-neck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 빠르게 할 수 있다면 전체적인 속도가 빨라질 것이다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lvl="2"/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Efficient transformer!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2.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Structural prior 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구조적인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prior)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Self-attention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CNN, RNN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다르게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가정이 없다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CNN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주변의 인근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feature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들이 관련이 있을 것이라는 정보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RNN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Time-series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이므로 관련된 정보를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time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over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해서 얻을 것이라는 정보가 있는 반면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self-attention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없다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그러므로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pre-training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등이 없다면 작거나 적당한 사이즈의 데이터에서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overfit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하기 쉽다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80294-26EB-414C-995D-47B60725C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16" y="3551577"/>
                <a:ext cx="17689022" cy="6063198"/>
              </a:xfrm>
              <a:prstGeom prst="rect">
                <a:avLst/>
              </a:prstGeom>
              <a:blipFill>
                <a:blip r:embed="rId4"/>
                <a:stretch>
                  <a:fillRect l="-933" t="-1255" r="-215" b="-20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13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-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endParaRPr lang="en-US" altLang="ko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6747809" y="13340888"/>
            <a:ext cx="9461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2038214" y="3490565"/>
            <a:ext cx="2056579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Complexity, Structural prior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문제를 해결하기 위한 다양한 방법들이 제시되었다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Sparse attention: sparsity bias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 mechanism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더해 연산을 줄인다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Linearized attention: attention matrix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연산을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kernel feature map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분리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(disentangle)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 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 이후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선형 복잡성을 이루기 위해 역순으로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계산한다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Query prototype &amp; memory compression: attention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key, query, value memory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pair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수를 줄여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 matrix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연산을 줄인다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Low-rank self-attention: low-rank (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낮은 계수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self-attention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정의하여 연산을 줄인다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 with prior: CNN/RNN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모델을 추가하여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prior knowledge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보완하거나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기능적으로 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prior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추가할 수 있도록 개선한다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Improved multi-head mechanism: multi-head attention 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로직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자체를 개선한다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007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트랜스포머 </a:t>
            </a:r>
            <a:r>
              <a:rPr lang="en-US" altLang="ko-Kore-KR" sz="3200" b="1" dirty="0">
                <a:sym typeface="SpoqaHanSans-Bold"/>
              </a:rPr>
              <a:t>(Transformer)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pic>
        <p:nvPicPr>
          <p:cNvPr id="23" name="Picture 6" descr="architecture">
            <a:extLst>
              <a:ext uri="{FF2B5EF4-FFF2-40B4-BE49-F238E27FC236}">
                <a16:creationId xmlns:a16="http://schemas.microsoft.com/office/drawing/2014/main" id="{B9BD0F52-7A7D-DE4A-832B-84CF0E14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58" y="3800055"/>
            <a:ext cx="6188969" cy="810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D61E64-9392-B24E-A6B9-D96D0999E23F}"/>
              </a:ext>
            </a:extLst>
          </p:cNvPr>
          <p:cNvSpPr/>
          <p:nvPr/>
        </p:nvSpPr>
        <p:spPr>
          <a:xfrm>
            <a:off x="4151747" y="12532129"/>
            <a:ext cx="1157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D7158D-6FA5-1149-AE47-D3E10A5C704A}"/>
              </a:ext>
            </a:extLst>
          </p:cNvPr>
          <p:cNvSpPr/>
          <p:nvPr/>
        </p:nvSpPr>
        <p:spPr>
          <a:xfrm>
            <a:off x="9301694" y="4697880"/>
            <a:ext cx="12188825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RNN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은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sequence-to-sequence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에서 필수적이지 않다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?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오히려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RNN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구조 등은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long-term </a:t>
            </a:r>
            <a:r>
              <a:rPr lang="en-US" altLang="ko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dependency</a:t>
            </a:r>
            <a:r>
              <a:rPr lang="ko-KR" altLang="en-US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를</a:t>
            </a:r>
            <a:r>
              <a:rPr lang="ko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야기할 뿐이다</a:t>
            </a:r>
            <a:r>
              <a:rPr lang="en-US" altLang="ko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</a:t>
            </a: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우리가 필요한 것은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“attention</a:t>
            </a:r>
            <a:r>
              <a:rPr lang="en-US" altLang="ko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”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뿐이다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 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‘attention is all you need’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2017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년 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Vaswani, Ashish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등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Google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연구팀이 발표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0533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–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r>
              <a:rPr lang="en-US" altLang="ko-KR" sz="3200" dirty="0">
                <a:sym typeface="SpoqaHanSans-Bold"/>
              </a:rPr>
              <a:t>: sparse attention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4078450" y="11840555"/>
            <a:ext cx="1318021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Ainslie, Joshua, et al. "ETC: Encoding long and structured inputs in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arXiv:2004.08483 (2020).</a:t>
            </a:r>
          </a:p>
          <a:p>
            <a:pPr algn="ctr"/>
            <a:r>
              <a:rPr lang="en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Beltagy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Iz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Matthew E. Peters, and Arman Cohan. "</a:t>
            </a:r>
            <a:r>
              <a:rPr lang="en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Longformer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The long-document transformer." </a:t>
            </a:r>
            <a:r>
              <a:rPr lang="en" altLang="ko-Kore-KR" sz="1600" i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</a:t>
            </a:r>
            <a:r>
              <a:rPr lang="en" altLang="ko-Kore-KR" sz="1600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preprint arXiv:2004.05150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(2020).</a:t>
            </a:r>
          </a:p>
          <a:p>
            <a:pPr algn="ctr"/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Zaheer, Manzil, et al. "Big Bird: Transformers for Longer Sequences." </a:t>
            </a:r>
            <a:r>
              <a:rPr lang="en" altLang="ko-Kore-KR" sz="1600" i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NeurIPS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2020.</a:t>
            </a:r>
          </a:p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Guo,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Qipeng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"Star-transformer."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arXiv:1902.09113 (2019).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80294-26EB-414C-995D-47B60725C52A}"/>
                  </a:ext>
                </a:extLst>
              </p:cNvPr>
              <p:cNvSpPr txBox="1"/>
              <p:nvPr/>
            </p:nvSpPr>
            <p:spPr>
              <a:xfrm>
                <a:off x="2172685" y="3185348"/>
                <a:ext cx="16809582" cy="379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Attention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기본적으로 모든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query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attend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시도한다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실제로 </a:t>
                </a:r>
                <a:r>
                  <a:rPr kumimoji="1"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attention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필요한 영역은 일부에 불과하다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-&gt;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제한된 영역에서만 </a:t>
                </a:r>
                <a:r>
                  <a:rPr kumimoji="1"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sparse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하게 집중하게 하면 어떨까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𝑢𝑛𝑛𝑜𝑟𝑚𝑎𝑙𝑖𝑧𝑒𝑑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𝑎𝑡𝑡𝑒𝑛𝑡𝑖𝑜𝑛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𝑚𝑎𝑡𝑟𝑖𝑥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sz="28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R" sz="28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28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28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1" lang="en-US" altLang="ko-KR" sz="28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28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ko-KR" sz="28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ko-KR" sz="28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   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𝑖𝑓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𝑡𝑜𝑘𝑒𝑛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𝑎𝑡𝑡𝑒𝑛𝑑𝑠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𝑡𝑜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𝑡𝑜𝑘𝑒𝑛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𝑗</m:t>
                              </m:r>
                            </m:e>
                            <m:e>
                              <m:r>
                                <a:rPr kumimoji="1" lang="en-US" altLang="ko-KR" sz="2800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  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𝑡𝑜𝑘𝑒𝑛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𝑑𝑜𝑒𝑠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𝑎𝑡𝑡𝑒𝑛𝑑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𝑡𝑜𝑘𝑒𝑛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8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Position 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기반 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sparse attention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미리 정의된 패턴으로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sparsity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정의한다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왼쪽에 있는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predefined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된 모형을 조합하여 만들 수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Star-transformer, long-former, big-bird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등이 속한다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80294-26EB-414C-995D-47B60725C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685" y="3185348"/>
                <a:ext cx="16809582" cy="3796745"/>
              </a:xfrm>
              <a:prstGeom prst="rect">
                <a:avLst/>
              </a:prstGeom>
              <a:blipFill>
                <a:blip r:embed="rId4"/>
                <a:stretch>
                  <a:fillRect l="-755" t="-44482" b="-501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04B896B1-D866-6A40-AD41-899526C6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7587387"/>
            <a:ext cx="9144556" cy="40787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DFE13A-6150-2C47-9C42-F93D920A8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556" y="7587386"/>
            <a:ext cx="9144556" cy="40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1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–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r>
              <a:rPr lang="en-US" altLang="ko-KR" sz="3200" dirty="0">
                <a:sym typeface="SpoqaHanSans-Bold"/>
              </a:rPr>
              <a:t>: sparse attention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2806849" y="12494226"/>
            <a:ext cx="1579310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Roy,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Aurko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"Efficient content-based sparse attention with routing transformers." Transactions of the Association for Computational Linguistics 9 (2021): 53-68.</a:t>
            </a:r>
          </a:p>
          <a:p>
            <a:pPr algn="ctr"/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Kitaev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Nikita,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Łukasz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Kaiser, and Anselm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Levskaya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"Reformer: The efficient transformer."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arXiv:2001.04451 (2020).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1983382" y="3263884"/>
            <a:ext cx="18750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Content </a:t>
            </a:r>
            <a:r>
              <a:rPr kumimoji="1" lang="ko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기반 </a:t>
            </a:r>
            <a:r>
              <a:rPr kumimoji="1"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sparse attention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 input content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따라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sparse graph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생성한다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input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따라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sparse attention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형태가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달라진다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Routing transformer (K-means clustering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기반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), Reformer(locality-sensitive hashing; LSH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기반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이에 속한다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40458-C043-6E4A-969E-AE5B89CEB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237" y="5220140"/>
            <a:ext cx="8004654" cy="4807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8E3CB6-D45F-994F-8B0D-29B0E1ECE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152" y="5218698"/>
            <a:ext cx="9537979" cy="4797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613D92-D1AD-A744-A2E6-353231169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8852" y="10029362"/>
            <a:ext cx="6868577" cy="22961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DB3215-AFCB-0C42-AEBF-016D0F1B9B9C}"/>
              </a:ext>
            </a:extLst>
          </p:cNvPr>
          <p:cNvSpPr/>
          <p:nvPr/>
        </p:nvSpPr>
        <p:spPr>
          <a:xfrm>
            <a:off x="2328356" y="10517680"/>
            <a:ext cx="792274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800" i="1" dirty="0">
                <a:solidFill>
                  <a:srgbClr val="53585F"/>
                </a:solidFill>
                <a:latin typeface="NeueHaasGroteskText"/>
              </a:rPr>
              <a:t>O</a:t>
            </a:r>
            <a:r>
              <a:rPr lang="en" altLang="ko-Kore-KR" sz="2800" dirty="0">
                <a:solidFill>
                  <a:srgbClr val="53585F"/>
                </a:solidFill>
                <a:latin typeface="NeueHaasGroteskText"/>
              </a:rPr>
              <a:t>(</a:t>
            </a:r>
            <a:r>
              <a:rPr lang="en" altLang="ko-Kore-KR" sz="2800" i="1" dirty="0" err="1">
                <a:solidFill>
                  <a:srgbClr val="53585F"/>
                </a:solidFill>
                <a:latin typeface="NeueHaasGroteskText"/>
              </a:rPr>
              <a:t>nkd</a:t>
            </a:r>
            <a:r>
              <a:rPr lang="en" altLang="ko-Kore-KR" sz="2800" dirty="0">
                <a:solidFill>
                  <a:srgbClr val="53585F"/>
                </a:solidFill>
                <a:latin typeface="NeueHaasGroteskText"/>
              </a:rPr>
              <a:t> + </a:t>
            </a:r>
            <a:r>
              <a:rPr lang="en" altLang="ko-Kore-KR" sz="2800" i="1" dirty="0">
                <a:solidFill>
                  <a:srgbClr val="53585F"/>
                </a:solidFill>
                <a:latin typeface="NeueHaasGroteskText"/>
              </a:rPr>
              <a:t>n</a:t>
            </a:r>
            <a:r>
              <a:rPr lang="en" altLang="ko-Kore-KR" sz="2800" baseline="30000" dirty="0">
                <a:solidFill>
                  <a:srgbClr val="53585F"/>
                </a:solidFill>
                <a:latin typeface="NeueHaasGroteskText"/>
              </a:rPr>
              <a:t>2</a:t>
            </a:r>
            <a:r>
              <a:rPr lang="en" altLang="ko-Kore-KR" sz="2800" i="1" dirty="0">
                <a:solidFill>
                  <a:srgbClr val="53585F"/>
                </a:solidFill>
                <a:latin typeface="NeueHaasGroteskText"/>
              </a:rPr>
              <a:t>d</a:t>
            </a:r>
            <a:r>
              <a:rPr lang="en" altLang="ko-Kore-KR" sz="2800" dirty="0">
                <a:solidFill>
                  <a:srgbClr val="53585F"/>
                </a:solidFill>
                <a:latin typeface="NeueHaasGroteskText"/>
              </a:rPr>
              <a:t>/</a:t>
            </a:r>
            <a:r>
              <a:rPr lang="en" altLang="ko-Kore-KR" sz="2800" i="1" dirty="0">
                <a:solidFill>
                  <a:srgbClr val="53585F"/>
                </a:solidFill>
                <a:latin typeface="NeueHaasGroteskText"/>
              </a:rPr>
              <a:t>k</a:t>
            </a:r>
            <a:r>
              <a:rPr lang="en" altLang="ko-Kore-KR" sz="2800" dirty="0">
                <a:solidFill>
                  <a:srgbClr val="53585F"/>
                </a:solidFill>
                <a:latin typeface="NeueHaasGroteskText"/>
              </a:rPr>
              <a:t>)</a:t>
            </a:r>
          </a:p>
          <a:p>
            <a:r>
              <a:rPr lang="en" altLang="ko-Kore-KR" sz="2800" dirty="0">
                <a:solidFill>
                  <a:srgbClr val="53585F"/>
                </a:solidFill>
              </a:rPr>
              <a:t>n routing vectors to all k centroids in a space of size d</a:t>
            </a:r>
            <a:endParaRPr lang="ko-Kore-KR" altLang="en-US" sz="2800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212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–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r>
              <a:rPr lang="en-US" altLang="ko-KR" sz="3200" dirty="0">
                <a:sym typeface="SpoqaHanSans-Bold"/>
              </a:rPr>
              <a:t>: linearized attention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5878547" y="12423295"/>
            <a:ext cx="1056411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algn="ctr"/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Choromanski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Krzysztof, et al. "Rethinking attention with performers."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arXiv:2009.14794 (2020).</a:t>
            </a:r>
          </a:p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Peng, Hao, et al. "Random feature attention."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arXiv:2103.02143 (2021).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1983382" y="3263884"/>
            <a:ext cx="18750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Linearized attention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Kernel method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등을 이용하여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bottleneck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matrix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연산 및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softmax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linear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연산으로 줄인다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Performer, RFA(random feature attention)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등이 여기 속한다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4EFCCF-9601-0D4B-ACBB-A4EBDBF68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765" y="4217991"/>
            <a:ext cx="13321273" cy="40112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68F234-D650-5849-886E-0BD9C7E4A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922" y="8356108"/>
            <a:ext cx="6560849" cy="39403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45FBC7-3042-A34D-AAED-3AFA79B3C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515" y="8579823"/>
            <a:ext cx="11199623" cy="33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Variations of Transformers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–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r>
              <a:rPr lang="en-US" altLang="ko-KR" sz="3200" dirty="0">
                <a:sym typeface="SpoqaHanSans-Bold"/>
              </a:rPr>
              <a:t>: query prototype &amp; memory compression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4128868" y="12021250"/>
            <a:ext cx="1406346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algn="ctr"/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Zhou, </a:t>
            </a:r>
            <a:r>
              <a:rPr lang="en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Haoyi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"Informer: Beyond efficient transformer for long sequence time-series forecasting." </a:t>
            </a:r>
            <a:r>
              <a:rPr lang="en" altLang="ko-Kore-KR" sz="1400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Proceedings of AAAI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2021.</a:t>
            </a:r>
            <a:endParaRPr lang="en-US" altLang="ko-Kore-KR" sz="1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algn="ctr"/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Vyas, </a:t>
            </a:r>
            <a:r>
              <a:rPr lang="en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Apoorv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Angelos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Katharopoulos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François Fleuret. "Fast transformers with clustered attention." </a:t>
            </a:r>
            <a:r>
              <a:rPr lang="en" altLang="ko-Kore-KR" sz="1400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33 (2020).</a:t>
            </a:r>
            <a:endParaRPr lang="en-US" altLang="ko-Kore-KR" sz="1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algn="ctr"/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Liu, Peter J., et al. "Generating </a:t>
            </a:r>
            <a:r>
              <a:rPr lang="en" altLang="ko-Kore-KR" sz="1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wikipedia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by summarizing long sequences." </a:t>
            </a:r>
            <a:r>
              <a:rPr lang="en" altLang="ko-Kore-KR" sz="1400" i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</a:t>
            </a:r>
            <a:r>
              <a:rPr lang="en" altLang="ko-Kore-KR" sz="1400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preprint arXiv:1801.10198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(2018). &lt;– Memory compressed attention</a:t>
            </a:r>
          </a:p>
          <a:p>
            <a:pPr algn="ctr"/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Lee, Juho, et al. "Set transformer: A framework for attention-based permutation-invariant neural networks." </a:t>
            </a:r>
            <a:r>
              <a:rPr lang="en" altLang="ko-Kore-KR" sz="1400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International Conference on Machine Learning</a:t>
            </a:r>
            <a:r>
              <a:rPr lang="en" altLang="ko-Kore-KR" sz="1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PMLR,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1786807" y="3319145"/>
            <a:ext cx="1164132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Query prototype &amp; memory compression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query(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디코더의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집중하고자 하는 부분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; query prototype)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나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key-value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인코더 부분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; memory compression) pair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크기를 줄여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computational complexity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줄이는 방법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Attention with query prototype</a:t>
            </a:r>
          </a:p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Clustered attention, Informer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등이 속한다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Attention with compressed key-value memory</a:t>
            </a:r>
          </a:p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Memory compressed attention(MCA),  Set Transformer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등이 속한다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C96C7-C9DA-BA49-8314-48E56D35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5730" y="2995215"/>
            <a:ext cx="10043801" cy="49295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D4773E-EAAD-0A43-915C-8D58A2F4A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662" y="8786682"/>
            <a:ext cx="7508674" cy="3069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1FB84C-1433-3A4B-8856-9DBE40CCC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035" y="5689601"/>
            <a:ext cx="5128248" cy="20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–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r>
              <a:rPr lang="en-US" altLang="ko-KR" sz="3200" dirty="0">
                <a:sym typeface="SpoqaHanSans-Bold"/>
              </a:rPr>
              <a:t>: low-rank self-attention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1924552" y="12202103"/>
            <a:ext cx="179715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Guo,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Qipeng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"Low-rank and locality constrained self-attention for sequence modeling." IEEE/ACM Transactions on Audio, Speech, and Language Processing 27.12 (2019): 2213-2222. </a:t>
            </a:r>
          </a:p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Chen,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Ziye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"Compressed Self-Attention for Deep Metric Learning with Low-Rank Approximation." IJCAI. 2020</a:t>
            </a:r>
          </a:p>
          <a:p>
            <a:pPr algn="ctr"/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Xiong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Yunyang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Nystromformer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A Nystrom-Based Algorithm for Approximating Self-Attention."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arXiv:2102.03902 (2021).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80294-26EB-414C-995D-47B60725C52A}"/>
                  </a:ext>
                </a:extLst>
              </p:cNvPr>
              <p:cNvSpPr txBox="1"/>
              <p:nvPr/>
            </p:nvSpPr>
            <p:spPr>
              <a:xfrm>
                <a:off x="1924551" y="3053179"/>
                <a:ext cx="17971585" cy="920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Low-rank self-attention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</a:t>
                </a:r>
              </a:p>
              <a:p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self-attention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연산은  때때로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row-rank(Attention matrix A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rank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 length T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보다 작다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수 있다고 실험적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/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이론적으로 알려져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이론적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/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실험적으로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self-attention matrix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종종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row-rank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 경우가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Attention matrix(</a:t>
                </a:r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𝑇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×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𝑇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rank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 length T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보다 작은 경우가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.)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이러한 성질을 이용하는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가지 방법이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14350" indent="-514350">
                  <a:buAutoNum type="arabicPeriod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14350" indent="-514350">
                  <a:buAutoNum type="arabicPeriod"/>
                </a:pP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Parametrization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로 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low-rank property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로 모델링 하는 방법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Wingdings" pitchFamily="2" charset="2"/>
                  <a:buChar char="à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key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dimension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제한하는 방식으로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low-rank property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explicit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하게 모델링하여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수를 줄이고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과적합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(overfitting)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방지한다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14350" indent="-514350">
                  <a:buAutoNum type="arabicPeriod"/>
                </a:pPr>
                <a:endParaRPr kumimoji="1" lang="en-US" altLang="ko-KR" sz="28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514350" indent="-514350">
                  <a:buAutoNum type="arabicPeriod"/>
                </a:pP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self-attention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matrix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을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Low-rank approximation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로 대체하는 방법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buFont typeface="Wingdings" pitchFamily="2" charset="2"/>
                  <a:buChar char="à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low-rank approximation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self-attention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복잡도를 줄인다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/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예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 marL="971492" lvl="1" indent="-51435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Compressed self-attention for deep metric learning with low-rank 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approximation(CSALR)</a:t>
                </a:r>
              </a:p>
              <a:p>
                <a:pPr marL="971492" lvl="1" indent="-51435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Nystromformer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80294-26EB-414C-995D-47B60725C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551" y="3053179"/>
                <a:ext cx="17971585" cy="9202519"/>
              </a:xfrm>
              <a:prstGeom prst="rect">
                <a:avLst/>
              </a:prstGeom>
              <a:blipFill>
                <a:blip r:embed="rId4"/>
                <a:stretch>
                  <a:fillRect l="-847" t="-828" b="-11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7DF62D58-E4AC-CA4C-AC21-00FB8ED46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7421" y="8679241"/>
            <a:ext cx="4648717" cy="3165859"/>
          </a:xfrm>
          <a:prstGeom prst="rect">
            <a:avLst/>
          </a:prstGeom>
        </p:spPr>
      </p:pic>
      <p:pic>
        <p:nvPicPr>
          <p:cNvPr id="3075" name="Picture 3" descr="Fig. 2. Pipeline of our proposed self-attention layer.">
            <a:extLst>
              <a:ext uri="{FF2B5EF4-FFF2-40B4-BE49-F238E27FC236}">
                <a16:creationId xmlns:a16="http://schemas.microsoft.com/office/drawing/2014/main" id="{50364E2E-F3B2-744D-99AE-2EA7103C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138" y="4747155"/>
            <a:ext cx="4298714" cy="387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64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–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r>
              <a:rPr lang="en-US" altLang="ko-KR" sz="3200" dirty="0">
                <a:sym typeface="SpoqaHanSans-Bold"/>
              </a:rPr>
              <a:t>: with prior knowledge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6780821" y="12971159"/>
            <a:ext cx="843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2181391" y="3367992"/>
            <a:ext cx="17457908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기본적으로 모든 영역에 동일한 가중치를 두고 학습을 시작한다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특정 도메인의 데이터 등으로 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부터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얻은 가중치에 대한 기본 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knowledge 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선험지식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prior)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활용한다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크게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아래의 카테고리 등으로 나눌 수 있다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데이터의 특성에 대한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locality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반영하는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prior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이용하는 모델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/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i.e. Gaussian transformer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CNN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같은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lower module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로부터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prior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얻는 모델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/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i.e. predictive attention transformer,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realformer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Multi-task adapter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이용하는 모델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입력 간의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pair-wise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상호 작용과 관련 없는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사용하여 탐색하는 방법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/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경우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보통 모델은 사전 주의 분포만 이용한다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89BCCA8-064A-EC44-A081-2DA984419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31" y="4882568"/>
            <a:ext cx="9918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3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–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r>
              <a:rPr lang="en-US" altLang="ko-KR" sz="3200" dirty="0">
                <a:sym typeface="SpoqaHanSans-Bold"/>
              </a:rPr>
              <a:t>: multi-head mechanism improvement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3261430" y="12638782"/>
            <a:ext cx="154853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Li, Jian, et al. "Multi-head attention with disagreement regularization."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arXiv:1810.10183 (2018).</a:t>
            </a:r>
          </a:p>
          <a:p>
            <a:pPr algn="ctr"/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Shazeer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Noam, et al. "Talking-heads attention."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arXiv:2003.02436 (2020).</a:t>
            </a:r>
          </a:p>
          <a:p>
            <a:pPr algn="ctr"/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Cordonnier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Jean-Baptiste, Andreas Loukas, and Martin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Jaggi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"Multi-head attention: Collaborate instead of concatenate."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arXiv:2006.16362 (2020).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80294-26EB-414C-995D-47B60725C52A}"/>
                  </a:ext>
                </a:extLst>
              </p:cNvPr>
              <p:cNvSpPr txBox="1"/>
              <p:nvPr/>
            </p:nvSpPr>
            <p:spPr>
              <a:xfrm>
                <a:off x="2387800" y="3248405"/>
                <a:ext cx="17232587" cy="8741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Multi-head mechanism improvement</a:t>
                </a: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Transformer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multi-head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구조를 보완하여 개선한다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Head behavior modeling: </a:t>
                </a:r>
              </a:p>
              <a:p>
                <a:pPr marL="914342" lvl="1" indent="-457200">
                  <a:buFont typeface="Wingdings" pitchFamily="2" charset="2"/>
                  <a:buChar char="à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Vanilla transformer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에서는 각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Head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상호작용하지 않고 서로 독립적이다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h𝑒𝑎</m:t>
                      </m:r>
                      <m:sSub>
                        <m:sSub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𝑑</m:t>
                          </m:r>
                        </m:e>
                        <m:sub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altLang="ko-Kore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𝑄</m:t>
                          </m:r>
                          <m:sSubSup>
                            <m:sSubSupPr>
                              <m:ctrlP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𝑄</m:t>
                              </m:r>
                            </m:sup>
                          </m:sSubSup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ko-Kore-KR" sz="28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SpoqaHanSans-Bold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 </m:t>
                      </m:r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𝑄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𝐾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𝑉</m:t>
                          </m:r>
                        </m:e>
                      </m:d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𝐶𝑜𝑛𝑐𝑎𝑡</m:t>
                      </m:r>
                      <m:d>
                        <m:d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…, 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p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𝑊</m:t>
                          </m:r>
                        </m:e>
                        <m:sup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</a:p>
              <a:p>
                <a:pPr lvl="1"/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=&gt; Head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서로 상호작용할 수 있는 여지를 주어 성능을 개선한다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(i.e. collaborative multi-head attention)</a:t>
                </a:r>
              </a:p>
              <a:p>
                <a:pPr lvl="1"/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(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head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동일한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W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공유하며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mixing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</m:ctrlPr>
                      </m:sSubPr>
                      <m:e>
                        <m:r>
                          <a:rPr lang="en-US" altLang="ko-Kore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𝑚</m:t>
                        </m:r>
                      </m:e>
                      <m:sub>
                        <m:r>
                          <a:rPr lang="en-US" altLang="ko-Kore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각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head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분리한다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h𝑒𝑎</m:t>
                      </m:r>
                      <m:sSub>
                        <m:sSub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𝑑</m:t>
                          </m:r>
                        </m:e>
                        <m:sub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𝑄</m:t>
                          </m:r>
                          <m:sSubSup>
                            <m:sSubSupPr>
                              <m:ctrlP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𝑄</m:t>
                              </m:r>
                            </m:sup>
                          </m:sSubSup>
                          <m:r>
                            <a:rPr lang="en-US" altLang="ko-Kore-K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𝑑𝑖𝑎𝑔</m:t>
                          </m:r>
                          <m:r>
                            <a:rPr lang="en-US" altLang="ko-Kore-K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ore-K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ore-KR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ore-K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)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ctr"/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그밖에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Talking-heads attention, auxiliary disagreement regularization term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등의 연구가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Multi-head with Refined Aggregation:</a:t>
                </a:r>
              </a:p>
              <a:p>
                <a:pPr lvl="1"/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𝑀𝑢𝑙𝑡𝑖𝐻𝑒𝑎𝑑</m:t>
                    </m:r>
                    <m:d>
                      <m:dPr>
                        <m:ctrlP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</m:ctrlPr>
                      </m:dPr>
                      <m:e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𝑄</m:t>
                        </m:r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, </m:t>
                        </m:r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𝐾</m:t>
                        </m:r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, </m:t>
                        </m:r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𝑉</m:t>
                        </m:r>
                      </m:e>
                    </m:d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=</m:t>
                    </m:r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𝐶𝑜𝑛𝑐𝑎𝑡</m:t>
                    </m:r>
                    <m:d>
                      <m:dPr>
                        <m:ctrlP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</m:ctrlPr>
                      </m:dPr>
                      <m:e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h𝑒𝑎</m:t>
                        </m:r>
                        <m:sSub>
                          <m:sSubPr>
                            <m:ctrlP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SpoqaHanSans-Bold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SpoqaHanSans-Bold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SpoqaHanSans-Bold"/>
                              </a:rPr>
                              <m:t>1</m:t>
                            </m:r>
                          </m:sub>
                        </m:sSub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, …, </m:t>
                        </m:r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h𝑒𝑎</m:t>
                        </m:r>
                        <m:sSub>
                          <m:sSubPr>
                            <m:ctrlP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SpoqaHanSans-Bold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SpoqaHanSans-Bold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SpoqaHanSans-Bold"/>
                              </a:rPr>
                              <m:t>h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</m:ctrlPr>
                      </m:sSupPr>
                      <m:e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𝑊</m:t>
                        </m:r>
                      </m:e>
                      <m:sup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𝑂</m:t>
                        </m:r>
                      </m:sup>
                    </m:sSup>
                  </m:oMath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Multi-head attention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head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들로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aggregation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할 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projection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등을 하여 정제한다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𝑄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𝐾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𝑉</m:t>
                          </m:r>
                        </m:e>
                      </m:d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naryPr>
                        <m:sub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𝐻</m:t>
                          </m:r>
                        </m:sup>
                        <m:e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𝐴𝑡𝑡𝑒𝑛𝑡𝑖𝑜𝑛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(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𝑄</m:t>
                          </m:r>
                          <m:sSubSup>
                            <m:sSubSupPr>
                              <m:ctrlP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𝑄</m:t>
                              </m:r>
                            </m:sup>
                          </m:sSub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ko-Kore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𝑉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ore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ore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𝑂</m:t>
                              </m:r>
                            </m:sup>
                          </m:sSub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)</m:t>
                          </m:r>
                        </m:e>
                      </m:nary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, </m:t>
                      </m:r>
                      <m:sSup>
                        <m:sSupPr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pPr>
                        <m:e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𝑊</m:t>
                          </m:r>
                        </m:e>
                        <m: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𝑂</m:t>
                          </m:r>
                        </m:sup>
                      </m:sSup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=[</m:t>
                      </m:r>
                      <m:sSubSup>
                        <m:sSubSupPr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SupPr>
                        <m:e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𝑊</m:t>
                          </m:r>
                        </m:e>
                        <m:sub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1</m:t>
                          </m:r>
                        </m:sub>
                        <m: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𝑂</m:t>
                          </m:r>
                        </m:sup>
                      </m:sSubSup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;</m:t>
                      </m:r>
                      <m:sSubSup>
                        <m:sSubSup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𝑊</m:t>
                          </m:r>
                        </m:e>
                        <m:sub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2</m:t>
                          </m:r>
                        </m:sub>
                        <m:sup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𝑂</m:t>
                          </m:r>
                        </m:sup>
                      </m:sSubSup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;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…;</m:t>
                      </m:r>
                      <m:sSubSup>
                        <m:sSubSup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𝑊</m:t>
                          </m:r>
                        </m:e>
                        <m:sub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𝐻</m:t>
                          </m:r>
                        </m:sub>
                        <m:sup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𝑂</m:t>
                          </m:r>
                        </m:sup>
                      </m:sSubSup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]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80294-26EB-414C-995D-47B60725C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00" y="3248405"/>
                <a:ext cx="17232587" cy="8741047"/>
              </a:xfrm>
              <a:prstGeom prst="rect">
                <a:avLst/>
              </a:prstGeom>
              <a:blipFill>
                <a:blip r:embed="rId4"/>
                <a:stretch>
                  <a:fillRect l="-736" t="-725" b="-228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09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–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Attention</a:t>
            </a:r>
            <a:r>
              <a:rPr lang="en-US" altLang="ko-KR" sz="3200" dirty="0">
                <a:sym typeface="SpoqaHanSans-Bold"/>
              </a:rPr>
              <a:t>: multi-head mechanism improvement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3418078" y="12504838"/>
            <a:ext cx="15193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 </a:t>
            </a:r>
          </a:p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Zhang,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Pengchuan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"Multi-scale vision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longformer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A new vision transformer for high-resolution image encoding."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arXiv:2103.15358 (2021).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2133599" y="3420377"/>
            <a:ext cx="18915533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Multi-head mechanism improvement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Multi-head with Restricted Spans</a:t>
            </a:r>
          </a:p>
          <a:p>
            <a:pPr marL="914342" lvl="1" indent="-457200">
              <a:buFont typeface="Wingdings" pitchFamily="2" charset="2"/>
              <a:buChar char="à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Head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별로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attention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수행하는 범위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(span)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제한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-&gt; Head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별로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다른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context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관측할 수 있음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</a:p>
          <a:p>
            <a:pPr lvl="1"/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가지 장점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428637" lvl="2" indent="-514350">
              <a:buAutoNum type="arabicPeriod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Locality: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정확히 어디를 볼지를 지정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우리가 어떤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locality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중요한지 데이터를 통해 알고 있다면 이익을 볼 수 있다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1428637" lvl="2" indent="-514350">
              <a:buAutoNum type="arabicPeriod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Efficiency: s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pan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적절하게 제한하여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추가적인 메모리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/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컴퓨팅 자원 소모 없이 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long sequence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처리하도록 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scaling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할 수 있다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위의 그림처럼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(b)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같이 학습 가능한 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파라미터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등을 세팅하여 처리할 수도 있다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또한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multi-scale vision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longformer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경우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layer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head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따라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window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크기만 달라지는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“fixed attention span”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제안하였다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CC5ADE-19C3-9C42-B327-C9E0A8A5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65" y="7552267"/>
            <a:ext cx="102108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Module-level</a:t>
            </a:r>
            <a:r>
              <a:rPr lang="ko-KR" altLang="en-US" sz="3200" dirty="0">
                <a:sym typeface="SpoqaHanSans-Bold"/>
              </a:rPr>
              <a:t>의 개선 </a:t>
            </a:r>
            <a:r>
              <a:rPr lang="en-US" altLang="ko-KR" sz="3200" dirty="0">
                <a:sym typeface="SpoqaHanSans-Bold"/>
              </a:rPr>
              <a:t>–</a:t>
            </a:r>
            <a:r>
              <a:rPr lang="ko-KR" altLang="en-US" sz="3200" dirty="0">
                <a:sym typeface="SpoqaHanSans-Bold"/>
              </a:rPr>
              <a:t> </a:t>
            </a:r>
            <a:r>
              <a:rPr lang="en-US" altLang="ko-Kore-KR" sz="3200" dirty="0">
                <a:sym typeface="SpoqaHanSans-Bold"/>
              </a:rPr>
              <a:t>Positional representation</a:t>
            </a:r>
            <a:endParaRPr lang="en-US" altLang="ko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7951101" y="12985945"/>
            <a:ext cx="8480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2133599" y="3274102"/>
            <a:ext cx="17762539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Transformer</a:t>
            </a:r>
            <a:r>
              <a:rPr kumimoji="1" lang="ko-KR" altLang="en-US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에서는 </a:t>
            </a:r>
            <a:r>
              <a:rPr kumimoji="1" lang="en-US" altLang="ko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position</a:t>
            </a:r>
            <a:r>
              <a:rPr kumimoji="1" lang="ko-KR" altLang="en-US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정보를 넣어주는데 그 넣어주는 방법에 따라 </a:t>
            </a:r>
            <a:r>
              <a:rPr kumimoji="1" lang="en-US" altLang="ko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performance</a:t>
            </a:r>
            <a:r>
              <a:rPr kumimoji="1" lang="ko-KR" altLang="en-US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가 달라질 수도 있다</a:t>
            </a:r>
            <a:r>
              <a:rPr kumimoji="1" lang="en-US" altLang="ko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.</a:t>
            </a:r>
          </a:p>
          <a:p>
            <a:endParaRPr kumimoji="1" lang="en-US" altLang="ko-KR" sz="24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514350" indent="-514350">
              <a:buAutoNum type="arabicPeriod"/>
            </a:pP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Absolute position</a:t>
            </a:r>
          </a:p>
          <a:p>
            <a:pPr lvl="1"/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원 논문은 삼각함수를 사용해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positional encoding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구현하였다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그렇지만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앞서 이야기했듯이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다른 함수나 규칙을 사용할 수도 있다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Relative position</a:t>
            </a:r>
          </a:p>
          <a:p>
            <a:pPr marL="914342" lvl="1" indent="-457200">
              <a:buFont typeface="Wingdings" pitchFamily="2" charset="2"/>
              <a:buChar char="à"/>
            </a:pP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실제 위치보다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각 전후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input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간의 관계가 더 중요한 경우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relative position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embedding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하는 것이 더 좋을 수 있다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(i.e. Music Transformer)</a:t>
            </a:r>
          </a:p>
          <a:p>
            <a:pPr marL="914342" lvl="1" indent="-457200">
              <a:buFont typeface="Wingdings" pitchFamily="2" charset="2"/>
              <a:buChar char="à"/>
            </a:pP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relative position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representation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을 고정하지 않고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 가능한 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embedding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정보로 적용할 수도 있다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b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914342" lvl="1" indent="-457200">
              <a:buFont typeface="Wingdings" pitchFamily="2" charset="2"/>
              <a:buChar char="à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/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관련된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transformer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들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/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i.e. Transformer-XL, </a:t>
            </a:r>
            <a:r>
              <a:rPr kumimoji="1" lang="en-US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DeBERTa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Music Transformer…</a:t>
            </a:r>
          </a:p>
          <a:p>
            <a:pPr lvl="1"/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Without explicit encoding</a:t>
            </a:r>
          </a:p>
          <a:p>
            <a:pPr marL="800042" lvl="1" indent="-342900">
              <a:buFont typeface="Wingdings" pitchFamily="2" charset="2"/>
              <a:buChar char="à"/>
            </a:pP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명확한 </a:t>
            </a:r>
            <a:r>
              <a:rPr kumimoji="1" lang="ko-KR" altLang="en-US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인코딩을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하지않고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간접적으로 다른 조건 </a:t>
            </a:r>
            <a:r>
              <a:rPr kumimoji="1" lang="ko-KR" altLang="en-US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로직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/ neural net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등을 통해 간접적으로 알려준다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lvl="2"/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i.e. R-transformer, Conditional positional encoding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EA3790-6317-8544-BECB-DC9E3659ED1A}"/>
              </a:ext>
            </a:extLst>
          </p:cNvPr>
          <p:cNvSpPr/>
          <p:nvPr/>
        </p:nvSpPr>
        <p:spPr>
          <a:xfrm>
            <a:off x="14934227" y="5225050"/>
            <a:ext cx="4961911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pos: token</a:t>
            </a:r>
            <a:r>
              <a:rPr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의 위치 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index</a:t>
            </a:r>
          </a:p>
          <a:p>
            <a:pPr lvl="2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</a:t>
            </a:r>
            <a:r>
              <a:rPr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벡터의 차원 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index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77F1628-546B-2B40-A48E-DABA5987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41" y="5009158"/>
            <a:ext cx="6997925" cy="139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611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Variations of Transformers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dirty="0">
                <a:sym typeface="SpoqaHanSans-Bold"/>
              </a:rPr>
              <a:t>Architecture-level</a:t>
            </a:r>
            <a:r>
              <a:rPr lang="ko-Kore-KR" altLang="en-US" sz="3200" dirty="0">
                <a:sym typeface="SpoqaHanSans-Bold"/>
              </a:rPr>
              <a:t>에서의 </a:t>
            </a:r>
            <a:r>
              <a:rPr lang="ko-KR" altLang="en-US" sz="3200" dirty="0">
                <a:sym typeface="SpoqaHanSans-Bold"/>
              </a:rPr>
              <a:t>개선</a:t>
            </a:r>
            <a:r>
              <a:rPr lang="en-US" altLang="ko-KR" sz="3200" dirty="0">
                <a:sym typeface="SpoqaHanSans-Bold"/>
              </a:rPr>
              <a:t>: recurrent / hierarchical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7951101" y="12985945"/>
            <a:ext cx="8480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2377454" y="8384769"/>
            <a:ext cx="164998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시퀀스 길이에 대한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self-attention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차적 복잡성은 일부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down streaming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성능을 크게 제한할 수 있다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예를 들어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언어 모델링에는 일반적으로 장거리 컨텍스트가 필요</a:t>
            </a:r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하다</a:t>
            </a:r>
            <a:r>
              <a:rPr kumimoji="1"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Recurrent, hierarchical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디자인이 성능향상에 도움을 줄 수 있다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[Examples]</a:t>
            </a:r>
          </a:p>
          <a:p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Recurrent: Transformer-XL, </a:t>
            </a:r>
            <a:r>
              <a:rPr kumimoji="1" lang="en-US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Memformer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Hierarchical: Hi-Transformer, HIBERT, TENER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6F420A-FDE0-9440-B8BB-498C50868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04" b="9587"/>
          <a:stretch/>
        </p:blipFill>
        <p:spPr>
          <a:xfrm>
            <a:off x="4670690" y="2861961"/>
            <a:ext cx="12418429" cy="47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5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Recap: 2013-2014</a:t>
            </a:r>
            <a:r>
              <a:rPr lang="ko-Kore-KR" altLang="en-US" sz="3200" b="1" dirty="0">
                <a:sym typeface="SpoqaHanSans-Bold"/>
              </a:rPr>
              <a:t>년 </a:t>
            </a:r>
            <a:r>
              <a:rPr lang="en-US" altLang="ko-Kore-KR" sz="3200" b="1" dirty="0">
                <a:sym typeface="SpoqaHanSans-Bold"/>
              </a:rPr>
              <a:t>RNN</a:t>
            </a:r>
            <a:r>
              <a:rPr lang="ko-Kore-KR" altLang="en-US" sz="3200" b="1" dirty="0">
                <a:sym typeface="SpoqaHanSans-Bold"/>
              </a:rPr>
              <a:t>기반의 </a:t>
            </a:r>
            <a:r>
              <a:rPr lang="en-US" altLang="ko-Kore-KR" sz="3200" b="1" dirty="0">
                <a:sym typeface="SpoqaHanSans-Bold"/>
              </a:rPr>
              <a:t>Sequence-to-sequence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6A44D3-5E02-1845-A1F6-1566275C3C2D}"/>
              </a:ext>
            </a:extLst>
          </p:cNvPr>
          <p:cNvSpPr/>
          <p:nvPr/>
        </p:nvSpPr>
        <p:spPr>
          <a:xfrm>
            <a:off x="3978443" y="12349669"/>
            <a:ext cx="13436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/>
              <a:t>I. </a:t>
            </a:r>
            <a:r>
              <a:rPr lang="en" altLang="ko-Kore-KR" dirty="0" err="1"/>
              <a:t>Sutskever</a:t>
            </a:r>
            <a:r>
              <a:rPr lang="en" altLang="ko-Kore-KR" dirty="0"/>
              <a:t>, O. </a:t>
            </a:r>
            <a:r>
              <a:rPr lang="en" altLang="ko-Kore-KR" dirty="0" err="1"/>
              <a:t>Vinyals</a:t>
            </a:r>
            <a:r>
              <a:rPr lang="en" altLang="ko-Kore-KR" dirty="0"/>
              <a:t>, and Q. V. Le, Sequence to Sequence Learning with Neural Networks, NIPS 2014 </a:t>
            </a:r>
          </a:p>
          <a:p>
            <a:r>
              <a:rPr lang="en" altLang="ko-Kore-KR" dirty="0" err="1"/>
              <a:t>Bahdanau</a:t>
            </a:r>
            <a:r>
              <a:rPr lang="en" altLang="ko-Kore-KR" dirty="0"/>
              <a:t>, </a:t>
            </a:r>
            <a:r>
              <a:rPr lang="en" altLang="ko-Kore-KR" dirty="0" err="1"/>
              <a:t>Dzmitry</a:t>
            </a:r>
            <a:r>
              <a:rPr lang="en" altLang="ko-Kore-KR" dirty="0"/>
              <a:t>, </a:t>
            </a:r>
            <a:r>
              <a:rPr lang="en" altLang="ko-Kore-KR" dirty="0" err="1"/>
              <a:t>Kyunghyun</a:t>
            </a:r>
            <a:r>
              <a:rPr lang="en" altLang="ko-Kore-KR" dirty="0"/>
              <a:t> Cho, and </a:t>
            </a:r>
            <a:r>
              <a:rPr lang="en" altLang="ko-Kore-KR" dirty="0" err="1"/>
              <a:t>Yoshua</a:t>
            </a:r>
            <a:r>
              <a:rPr lang="en" altLang="ko-Kore-KR" dirty="0"/>
              <a:t> </a:t>
            </a:r>
            <a:r>
              <a:rPr lang="en" altLang="ko-Kore-KR" dirty="0" err="1"/>
              <a:t>Bengio</a:t>
            </a:r>
            <a:r>
              <a:rPr lang="en" altLang="ko-Kore-KR" dirty="0"/>
              <a:t>. "Neural machine translation by jointly learning to align and translate." </a:t>
            </a:r>
            <a:r>
              <a:rPr lang="en" altLang="ko-Kore-KR" i="1" dirty="0" err="1"/>
              <a:t>arXiv</a:t>
            </a:r>
            <a:r>
              <a:rPr lang="en" altLang="ko-Kore-KR" i="1" dirty="0"/>
              <a:t> preprint arXiv:1409.0473</a:t>
            </a:r>
            <a:r>
              <a:rPr lang="en" altLang="ko-Kore-KR" dirty="0"/>
              <a:t> (2014).</a:t>
            </a:r>
          </a:p>
        </p:txBody>
      </p:sp>
      <p:pic>
        <p:nvPicPr>
          <p:cNvPr id="13" name="Picture 2" descr="ROKROKSS">
            <a:extLst>
              <a:ext uri="{FF2B5EF4-FFF2-40B4-BE49-F238E27FC236}">
                <a16:creationId xmlns:a16="http://schemas.microsoft.com/office/drawing/2014/main" id="{3FA16BF7-8C5A-9C43-908B-E8A0CBA67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6" y="3833909"/>
            <a:ext cx="8451229" cy="73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9883FB-DAC8-6D46-98AD-77772A20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364" y="455004"/>
            <a:ext cx="6174738" cy="5008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C0F817-97F4-6748-96B2-9363AD19E901}"/>
              </a:ext>
            </a:extLst>
          </p:cNvPr>
          <p:cNvSpPr txBox="1"/>
          <p:nvPr/>
        </p:nvSpPr>
        <p:spPr>
          <a:xfrm>
            <a:off x="10450258" y="6072475"/>
            <a:ext cx="116477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인코더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디코더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기반의 기계 번역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(seq2seq)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입력 문장에서 필요한 모든 정보를 고정된 길이의 </a:t>
            </a:r>
            <a:r>
              <a:rPr kumimoji="1"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vector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변환하였다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그러나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이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입력 문장이 길어짐에 따라 퍼포먼스가 심각하게 감소하는 문제를 발생시켰다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LSTM, GRU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등도 완전히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long-term 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dependency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해결하지 못하였다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658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Variations of Transformers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sym typeface="SpoqaHanSans-Bold"/>
              </a:rPr>
              <a:t>Applications</a:t>
            </a:r>
            <a:r>
              <a:rPr lang="ko-KR" altLang="en-US" sz="3200" dirty="0">
                <a:sym typeface="SpoqaHanSans-Bold"/>
              </a:rPr>
              <a:t>의 확장</a:t>
            </a:r>
            <a:r>
              <a:rPr lang="en-US" altLang="ko-KR" sz="3200" dirty="0">
                <a:sym typeface="SpoqaHanSans-Bold"/>
              </a:rPr>
              <a:t> (vision / video)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598F3-6BF3-A34F-BF71-4F1D7A5DECC6}"/>
              </a:ext>
            </a:extLst>
          </p:cNvPr>
          <p:cNvSpPr/>
          <p:nvPr/>
        </p:nvSpPr>
        <p:spPr>
          <a:xfrm>
            <a:off x="3410050" y="11966682"/>
            <a:ext cx="160720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"Efficient transformers: A survey."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arXiv:2009.06732 (2020).</a:t>
            </a:r>
          </a:p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"Long range arena: A benchmark for efficient transformers."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arXiv:2011.04006 (2020).</a:t>
            </a:r>
          </a:p>
          <a:p>
            <a:pPr algn="ctr"/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Dosovitskiy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Alexey, et al. "An image is worth 16x16 words: Transformers for image recognition at scale."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arXiv:2010.11929 (2020).</a:t>
            </a:r>
          </a:p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Girdhar, Rohit, et al. "Video action transformer network." Proceedings of the IEEE/CVF Conference on Computer Vision and Pattern Recognition. 2019.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15A9FE-3732-3945-AC06-E2B70472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1" y="2993957"/>
            <a:ext cx="12960467" cy="87820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B3EC2E-D2A3-C347-BDB6-44EA96ED3A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54"/>
          <a:stretch/>
        </p:blipFill>
        <p:spPr>
          <a:xfrm>
            <a:off x="11446065" y="32371"/>
            <a:ext cx="9379548" cy="2826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BB0451-9A9E-C745-A5B9-BD7132456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280" y="7902596"/>
            <a:ext cx="7114858" cy="3873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9829D2-8B13-7E4E-98A7-F6499F1FB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5894" y="2993958"/>
            <a:ext cx="11696519" cy="4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75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Variations of Transformers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sym typeface="SpoqaHanSans-Bold"/>
              </a:rPr>
              <a:t>Applications</a:t>
            </a:r>
            <a:r>
              <a:rPr lang="ko-KR" altLang="en-US" sz="3200" dirty="0">
                <a:sym typeface="SpoqaHanSans-Bold"/>
              </a:rPr>
              <a:t>의 확장</a:t>
            </a:r>
            <a:r>
              <a:rPr lang="en-US" altLang="ko-KR" sz="3200" dirty="0">
                <a:sym typeface="SpoqaHanSans-Bold"/>
              </a:rPr>
              <a:t> (speech synthesis(TTS) / speech recognition(STT))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598F3-6BF3-A34F-BF71-4F1D7A5DECC6}"/>
              </a:ext>
            </a:extLst>
          </p:cNvPr>
          <p:cNvSpPr/>
          <p:nvPr/>
        </p:nvSpPr>
        <p:spPr>
          <a:xfrm>
            <a:off x="1767840" y="12238992"/>
            <a:ext cx="18128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Dong,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Linhao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Shuang Xu, and Bo Xu. "Speech-transformer: a no-recurrence sequence-to-sequence model for speech recognition." 2018 IEEE International Conference on Acoustics, Speech and Signal Processing (ICASSP). IEEE, 2018.</a:t>
            </a:r>
          </a:p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Naihan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"Neural speech synthesis with transformer network." Proceedings of the AAAI Conference on Artificial Intelligence. Vol. 33. No. 01. 2019.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B517BF-472E-CA45-9927-081A110A6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2153" y="2995213"/>
            <a:ext cx="6460873" cy="7367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68C7B9-ED86-D548-B4BA-2CE17531E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074" y="2995213"/>
            <a:ext cx="7334659" cy="85234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7D2848-E138-A846-8056-07367B01D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995213"/>
            <a:ext cx="4675074" cy="85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61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Variations of Transformers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sym typeface="SpoqaHanSans-Bold"/>
              </a:rPr>
              <a:t>Applications</a:t>
            </a:r>
            <a:r>
              <a:rPr lang="ko-KR" altLang="en-US" sz="3200" dirty="0">
                <a:sym typeface="SpoqaHanSans-Bold"/>
              </a:rPr>
              <a:t>의 확장</a:t>
            </a:r>
            <a:r>
              <a:rPr lang="en-US" altLang="ko-KR" sz="3200" dirty="0">
                <a:sym typeface="SpoqaHanSans-Bold"/>
              </a:rPr>
              <a:t> (graph network / reinforcement learning)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598F3-6BF3-A34F-BF71-4F1D7A5DECC6}"/>
              </a:ext>
            </a:extLst>
          </p:cNvPr>
          <p:cNvSpPr/>
          <p:nvPr/>
        </p:nvSpPr>
        <p:spPr>
          <a:xfrm>
            <a:off x="4446391" y="12349669"/>
            <a:ext cx="139993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Yun,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Seongjun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"Graph transformer networks." Advances in Neural Information Processing Systems 32 (2019): 11983-11993.</a:t>
            </a:r>
          </a:p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Chen, Lili, et al. "Decision transformer: Reinforcement learning via sequence modeling."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arXiv:2106.01345 (2021).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0928CF-4F27-C04D-8A38-31C83C4AF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298" y="4585467"/>
            <a:ext cx="9776778" cy="56392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C17D71-B415-B244-AC76-B535D9C70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525" y="4588586"/>
            <a:ext cx="8737600" cy="56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그밖의 </a:t>
            </a:r>
            <a:r>
              <a:rPr lang="en-US" altLang="ko-Kore-KR" sz="3200" b="1" dirty="0">
                <a:sym typeface="SpoqaHanSans-Bold"/>
              </a:rPr>
              <a:t>Variations…</a:t>
            </a:r>
            <a:endParaRPr lang="en-US" altLang="ko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6747809" y="13031924"/>
            <a:ext cx="946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"Efficient transformers: A survey."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arXiv:2009.06732 (2020).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CCB44-2F47-9A49-84C8-73A780C9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002" y="1616"/>
            <a:ext cx="9060136" cy="13030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80294-26EB-414C-995D-47B60725C52A}"/>
              </a:ext>
            </a:extLst>
          </p:cNvPr>
          <p:cNvSpPr txBox="1"/>
          <p:nvPr/>
        </p:nvSpPr>
        <p:spPr>
          <a:xfrm>
            <a:off x="1945718" y="3839114"/>
            <a:ext cx="8468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지금까지 가장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Bottle neck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및 주요 성능 위주였던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등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module–level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그리고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application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위주로 다뤘다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너무 많은 연구들이 쏟아지는 추세라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전부 다루지 못하지만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더 주요하게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architecture-level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 내용도 있으니 관심있으면 논문을 찾아보자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F0A5A1-B8A4-6B4A-AE8D-8A4DF1D9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051" y="6948624"/>
            <a:ext cx="75819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80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Next!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b="1" dirty="0">
                <a:sym typeface="Wingdings" pitchFamily="2" charset="2"/>
              </a:rPr>
              <a:t></a:t>
            </a:r>
            <a:r>
              <a:rPr lang="en-US" altLang="ko-KR" sz="3200" b="1" dirty="0">
                <a:sym typeface="SpoqaHanSans-Bold"/>
              </a:rPr>
              <a:t> Pre-trained Big-Transformers (TBD)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pic>
        <p:nvPicPr>
          <p:cNvPr id="9218" name="Picture 2" descr="BERT(Pre-training of Deep Bidirectional Transformers for Language  Understanding) 정리 - 2 ( Transformer, Attention)">
            <a:extLst>
              <a:ext uri="{FF2B5EF4-FFF2-40B4-BE49-F238E27FC236}">
                <a16:creationId xmlns:a16="http://schemas.microsoft.com/office/drawing/2014/main" id="{9349293C-45CE-1248-82AC-7A3CBC56E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" t="7322" r="48836" b="8036"/>
          <a:stretch/>
        </p:blipFill>
        <p:spPr bwMode="auto">
          <a:xfrm>
            <a:off x="3967816" y="4503427"/>
            <a:ext cx="14503078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7F3B00-0B77-DA47-96BD-42E799397B1E}"/>
              </a:ext>
            </a:extLst>
          </p:cNvPr>
          <p:cNvSpPr/>
          <p:nvPr/>
        </p:nvSpPr>
        <p:spPr>
          <a:xfrm>
            <a:off x="5835029" y="1162694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Image is from 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arXiv:1810.04805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(2018).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8089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87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Practice Session: </a:t>
            </a:r>
            <a:r>
              <a:rPr lang="en-US" altLang="ko-KR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Transformer</a:t>
            </a: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기계 번역을 위한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Transformer sequence-to-sequence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35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597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98152" y="3515839"/>
            <a:ext cx="18664080" cy="9351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Transformer </a:t>
            </a:r>
            <a:r>
              <a:rPr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원 논문</a:t>
            </a:r>
            <a:endParaRPr lang="en-US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  <a:p>
            <a:pPr marL="342900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Vaswani, Ashish, et al. "Attention is all you need." Advances in neural information processing systems. 2017.</a:t>
            </a:r>
          </a:p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관련 </a:t>
            </a: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survey </a:t>
            </a:r>
            <a:r>
              <a:rPr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논문</a:t>
            </a:r>
            <a:endParaRPr lang="en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  <a:p>
            <a:pPr marL="342900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marL="342900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"Efficient transformers: A survey."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arXiv:2009.06732 (2020).</a:t>
            </a:r>
          </a:p>
          <a:p>
            <a:pPr marL="342900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"Long range arena: A benchmark for efficient transformers."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arXiv:2011.04006 (2020).</a:t>
            </a:r>
          </a:p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[</a:t>
            </a:r>
            <a:r>
              <a:rPr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참고하면 좋은 페이퍼</a:t>
            </a: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]</a:t>
            </a:r>
            <a:endParaRPr lang="en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inslie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Joshua, et al. "ETC: Encoding long and structured inputs in transformers."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arXiv:2004.08483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Beltagy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Iz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Matthew E. Peters, and Arman Cohan.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Longformer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The long-document transformer."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arXiv:2004.05150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Zaheer, Manzil, et al. "Big Bird: Transformers for Longer Sequences."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NeurIPS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2020.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Guo,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Qipeng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"Star-transformer."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arXiv:1902.09113 (2019).</a:t>
            </a: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9BE6D67C-0CC9-454D-8304-5A4802AE9F4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D89ECA81-2B73-824A-9F67-48182E3E0957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215774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98152" y="3488130"/>
            <a:ext cx="18664080" cy="97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Roy,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Aurko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"Efficient content-based sparse attention with routing transformers." Transactions of the Association for Computational Linguistics 9 (2021): 53-68.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Kitaev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Nikita,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Łukasz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Kaiser, and Anselm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Levskaya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"Reformer: The efficient transformer."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arXiv:2001.04451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Choromanski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Krzysztof, et al. "Rethinking attention with performers."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arXiv:2009.14794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Peng, Hao, et al. "Random feature attention."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arXiv:2103.02143 (2021).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Zhou,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Haoyi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"Informer: Beyond efficient transformer for long sequence time-series forecasting." Proceedings of AAAI. 2021.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Vyas,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Apoorv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Angelos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Katharopoulos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François Fleuret. "Fast transformers with clustered attention." Advances in Neural Information Processing Systems 33 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Liu, Peter J., et al. "Generating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wikipedia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by summarizing long sequences."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arXiv:1801.10198 (2018). &lt;– Memory compressed attention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Lee, Juho, et al. "Set transformer: A framework for attention-based permutation-invariant neural networks." International Conference on Machine Learning. PMLR, 2 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Guo,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Qipeng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"Low-rank and locality constrained self-attention for sequence modeling." IEEE/ACM Transactions on Audio, Speech, and Language Processing 27.12 (2019): 2213-2222. 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Chen,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Ziye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"Compressed Self-Attention for Deep Metric Learning with Low-Rank Approximation." IJCAI. 2020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Xiong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Yunyang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Nystromformer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A Nystrom-Based Algorithm for Approximating Self-Attention."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arXiv:2102.03902 (2021).</a:t>
            </a: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9BE6D67C-0CC9-454D-8304-5A4802AE9F4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D89ECA81-2B73-824A-9F67-48182E3E0957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2169636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98152" y="3418857"/>
            <a:ext cx="18664080" cy="10136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Li, Jian, et al. "Multi-head attention with disagreement regularization."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arXiv:1810.10183 (2018).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Shazeer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Noam, et al. "Talking-heads attention."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arXiv:2003.02436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Cordonnier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Jean-Baptiste, Andreas Loukas, and Martin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Jaggi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"Multi-head attention: Collaborate instead of concatenate."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arXiv:2006.16362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Zhang,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Pengchuan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"Multi-scale vision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longformer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A new vision transformer for high-resolution image encoding."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arXiv:2103.15358 (2021).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"Long range arena: A benchmark for efficient transformers."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arXiv:2011.04006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Dosovitskiy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Alexey, et al. "An image is worth 16x16 words: Transformers for image recognition at scale."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arXiv:2010.11929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Girdhar, Rohit, et al. "Video action transformer network." Proceedings of the IEEE/CVF Conference on Computer Vision and Pattern Recognition. 2019.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Dong,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Linhao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Shuang Xu, and Bo Xu. "Speech-transformer: a no-recurrence sequence-to-sequence model for speech recognition." 2018 IEEE International Conference on Acoustics, Speech and Signal Processing (ICASSP). IEEE, 2018.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Naihan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"Neural speech synthesis with transformer network." Proceedings of the AAAI Conference on Artificial Intelligence. Vol. 33. No. 01. 2019.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Yun,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Seongjun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"Graph transformer networks." Advances in Neural Information Processing Systems 32 (2019): 11983-11993.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Chen, Lili, et al. "Decision transformer: Reinforcement learning via sequence modeling."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arXiv:2106.01345 (2021).</a:t>
            </a: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9BE6D67C-0CC9-454D-8304-5A4802AE9F4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D89ECA81-2B73-824A-9F67-48182E3E0957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09319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Recap: </a:t>
            </a:r>
            <a:r>
              <a:rPr lang="en-US" altLang="ko-KR" sz="3200" b="1" dirty="0">
                <a:sym typeface="SpoqaHanSans-Bold"/>
              </a:rPr>
              <a:t>2014-</a:t>
            </a:r>
            <a:r>
              <a:rPr lang="en-US" altLang="ko-Kore-KR" sz="3200" b="1" dirty="0">
                <a:sym typeface="SpoqaHanSans-Bold"/>
              </a:rPr>
              <a:t>2015</a:t>
            </a:r>
            <a:r>
              <a:rPr lang="ko-Kore-KR" altLang="en-US" sz="3200" b="1" dirty="0">
                <a:sym typeface="SpoqaHanSans-Bold"/>
              </a:rPr>
              <a:t>년 </a:t>
            </a:r>
            <a:r>
              <a:rPr lang="en-US" altLang="ko-Kore-KR" sz="3200" b="1" dirty="0">
                <a:sym typeface="SpoqaHanSans-Bold"/>
              </a:rPr>
              <a:t>Attentional RNN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D7158D-6FA5-1149-AE47-D3E10A5C704A}"/>
              </a:ext>
            </a:extLst>
          </p:cNvPr>
          <p:cNvSpPr/>
          <p:nvPr/>
        </p:nvSpPr>
        <p:spPr>
          <a:xfrm>
            <a:off x="7175880" y="6697774"/>
            <a:ext cx="12487889" cy="4426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Attention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구조는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RNN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의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long-term dependency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문제를 어느정도 해결해줬다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하지만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완화했을 뿐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완전히 해결했던 것은 아니다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b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</a:br>
            <a:r>
              <a:rPr lang="en-US" altLang="ko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“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h1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h2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와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h2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h3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공유되는 구조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”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정보의 효율을 추구한 것이나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완전하진 않다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개선할 여지가 아직 있다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!</a:t>
            </a:r>
          </a:p>
        </p:txBody>
      </p:sp>
      <p:pic>
        <p:nvPicPr>
          <p:cNvPr id="12" name="Picture 1" descr="page56image52861856">
            <a:extLst>
              <a:ext uri="{FF2B5EF4-FFF2-40B4-BE49-F238E27FC236}">
                <a16:creationId xmlns:a16="http://schemas.microsoft.com/office/drawing/2014/main" id="{E30BB048-CACF-444C-BCE1-341984579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09" y="3984952"/>
            <a:ext cx="4984802" cy="660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E6A44D3-5E02-1845-A1F6-1566275C3C2D}"/>
              </a:ext>
            </a:extLst>
          </p:cNvPr>
          <p:cNvSpPr/>
          <p:nvPr/>
        </p:nvSpPr>
        <p:spPr>
          <a:xfrm>
            <a:off x="5226357" y="12349669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 err="1"/>
              <a:t>Bahdanau</a:t>
            </a:r>
            <a:r>
              <a:rPr lang="en" altLang="ko-Kore-KR" dirty="0"/>
              <a:t>, </a:t>
            </a:r>
            <a:r>
              <a:rPr lang="en" altLang="ko-Kore-KR" dirty="0" err="1"/>
              <a:t>Dzmitry</a:t>
            </a:r>
            <a:r>
              <a:rPr lang="en" altLang="ko-Kore-KR" dirty="0"/>
              <a:t>, </a:t>
            </a:r>
            <a:r>
              <a:rPr lang="en" altLang="ko-Kore-KR" dirty="0" err="1"/>
              <a:t>Kyunghyun</a:t>
            </a:r>
            <a:r>
              <a:rPr lang="en" altLang="ko-Kore-KR" dirty="0"/>
              <a:t> Cho, and </a:t>
            </a:r>
            <a:r>
              <a:rPr lang="en" altLang="ko-Kore-KR" dirty="0" err="1"/>
              <a:t>Yoshua</a:t>
            </a:r>
            <a:r>
              <a:rPr lang="en" altLang="ko-Kore-KR" dirty="0"/>
              <a:t> </a:t>
            </a:r>
            <a:r>
              <a:rPr lang="en" altLang="ko-Kore-KR" dirty="0" err="1"/>
              <a:t>Bengio</a:t>
            </a:r>
            <a:r>
              <a:rPr lang="en" altLang="ko-Kore-KR" dirty="0"/>
              <a:t>. "Neural machine translation by jointly learning to align and translate." </a:t>
            </a:r>
            <a:r>
              <a:rPr lang="en" altLang="ko-Kore-KR" i="1" dirty="0" err="1"/>
              <a:t>arXiv</a:t>
            </a:r>
            <a:r>
              <a:rPr lang="en" altLang="ko-Kore-KR" i="1" dirty="0"/>
              <a:t> preprint arXiv:1409.0473</a:t>
            </a:r>
            <a:r>
              <a:rPr lang="en" altLang="ko-Kore-KR" dirty="0"/>
              <a:t> (2014).</a:t>
            </a:r>
          </a:p>
        </p:txBody>
      </p:sp>
      <p:pic>
        <p:nvPicPr>
          <p:cNvPr id="15" name="Picture 1" descr="page57image52474880">
            <a:extLst>
              <a:ext uri="{FF2B5EF4-FFF2-40B4-BE49-F238E27FC236}">
                <a16:creationId xmlns:a16="http://schemas.microsoft.com/office/drawing/2014/main" id="{47AF8387-5704-F346-8A94-34B68DF5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84" y="1608586"/>
            <a:ext cx="8461640" cy="475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06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Recap: Self-attention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E03C5-D94B-5045-B7CF-988AAC07367A}"/>
              </a:ext>
            </a:extLst>
          </p:cNvPr>
          <p:cNvSpPr/>
          <p:nvPr/>
        </p:nvSpPr>
        <p:spPr>
          <a:xfrm>
            <a:off x="2253916" y="3364436"/>
            <a:ext cx="181516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Attention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encoder decoder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구조를 가지는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seq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2seq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에서 정의되었지만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..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다른 분야에서도 쓸 수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How?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Attention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구조에서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key, value, query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모두 같은 소스에 계산하는 경우를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"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Self-attention"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이라 정의했었다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7AECB079-9E8B-FE47-B200-61BE0D38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86" y="7304577"/>
            <a:ext cx="8238000" cy="38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AE48E7-DBAF-174A-80DC-87BBEC8737DE}"/>
                  </a:ext>
                </a:extLst>
              </p:cNvPr>
              <p:cNvSpPr txBox="1"/>
              <p:nvPr/>
            </p:nvSpPr>
            <p:spPr>
              <a:xfrm>
                <a:off x="13120680" y="8258737"/>
                <a:ext cx="5701882" cy="1955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dot-product attention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endParaRPr kumimoji="1" lang="en-US" altLang="ko-Kore-KR" sz="36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ko-Kore-KR" altLang="en-US" sz="36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AE48E7-DBAF-174A-80DC-87BBEC873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0680" y="8258737"/>
                <a:ext cx="5701882" cy="1955985"/>
              </a:xfrm>
              <a:prstGeom prst="rect">
                <a:avLst/>
              </a:prstGeom>
              <a:blipFill>
                <a:blip r:embed="rId5"/>
                <a:stretch>
                  <a:fillRect l="-4656" t="-71613" r="-3769" b="-1406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21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Recap: Self-attention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E03C5-D94B-5045-B7CF-988AAC07367A}"/>
              </a:ext>
            </a:extLst>
          </p:cNvPr>
          <p:cNvSpPr/>
          <p:nvPr/>
        </p:nvSpPr>
        <p:spPr>
          <a:xfrm>
            <a:off x="2253916" y="3364436"/>
            <a:ext cx="190981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(self-)attention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 </a:t>
            </a:r>
          </a:p>
          <a:p>
            <a:pPr marL="457200" indent="-457200">
              <a:buFont typeface="Wingdings" pitchFamily="2" charset="2"/>
              <a:buChar char="à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무제한의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receptive field  CNN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비해 장점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데이터 사이즈에 따라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O(1) parameter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scaling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가진다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데이터가 커져도 괜찮은 편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MLP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비해 장점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RNN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등에 비해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parallel computing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쉽다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CE2531-E9AB-6347-B0B5-1002E6D79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38" y="6406262"/>
            <a:ext cx="11991072" cy="62887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AD02FE-836A-BF48-A0E2-99370D33C540}"/>
              </a:ext>
            </a:extLst>
          </p:cNvPr>
          <p:cNvSpPr/>
          <p:nvPr/>
        </p:nvSpPr>
        <p:spPr>
          <a:xfrm>
            <a:off x="8077418" y="12695058"/>
            <a:ext cx="8227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https://lilianweng.github.io/lil-log/2018/06/24/attention-attention.html</a:t>
            </a:r>
          </a:p>
        </p:txBody>
      </p:sp>
    </p:spTree>
    <p:extLst>
      <p:ext uri="{BB962C8B-B14F-4D97-AF65-F5344CB8AC3E}">
        <p14:creationId xmlns:p14="http://schemas.microsoft.com/office/powerpoint/2010/main" val="232769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Self-attention VS CNN VS RNN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13E03C5-D94B-5045-B7CF-988AAC07367A}"/>
                  </a:ext>
                </a:extLst>
              </p:cNvPr>
              <p:cNvSpPr/>
              <p:nvPr/>
            </p:nvSpPr>
            <p:spPr>
              <a:xfrm>
                <a:off x="1828800" y="3346922"/>
                <a:ext cx="14071777" cy="8710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 : CNN kernel size / n :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시퀀스 길이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/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 :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인풋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아웃풋 채널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size)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 했을 때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CNN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Conv. layer computational cost: </a:t>
                </a:r>
                <a14:m>
                  <m:oMath xmlns:m="http://schemas.openxmlformats.org/officeDocument/2006/math"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𝑘𝑛</m:t>
                    </m:r>
                    <m:sSup>
                      <m:sSupPr>
                        <m:ctrlP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p>
                        <m: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Sequence operation: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e>
                    </m:d>
                  </m:oMath>
                </a14:m>
                <a:endParaRPr lang="en-US" altLang="ko-Kore-KR" sz="28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Maximum path length: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func>
                      <m:funcPr>
                        <m:ctrlP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ore-KR" sz="28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𝑘</m:t>
                            </m:r>
                          </m:sub>
                        </m:sSub>
                      </m:fName>
                      <m:e>
                        <m: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e>
                    </m:func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Wingdings" pitchFamily="2" charset="2"/>
                  <a:buChar char="à"/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RNN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RNN Cell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당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RNN hidden state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업데이트시 계산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(d x d matrix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연산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Recurrent layer computational cost: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𝑛</m:t>
                    </m:r>
                    <m:sSup>
                      <m:sSupPr>
                        <m:ctrlP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p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Sequence operation: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𝑛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parallel computation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불가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Maximum path length: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𝑛</m:t>
                    </m:r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Self-attention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Query, key, value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들은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 x d matrix !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dot attention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이라면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[n x d] matrix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[d x n]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곱해져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[n x n] matrix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만든다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Self-attention layer computational cost: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𝑑</m:t>
                    </m:r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Sequence operation: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(1)</m:t>
                    </m:r>
                  </m:oMath>
                </a14:m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토큰이 동시에 작동하기 때문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Maximum path length: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(1)</m:t>
                    </m:r>
                  </m:oMath>
                </a14:m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13E03C5-D94B-5045-B7CF-988AAC073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346922"/>
                <a:ext cx="14071777" cy="8710077"/>
              </a:xfrm>
              <a:prstGeom prst="rect">
                <a:avLst/>
              </a:prstGeom>
              <a:blipFill>
                <a:blip r:embed="rId4"/>
                <a:stretch>
                  <a:fillRect l="-993" t="-728" r="-1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28C1C8B-132C-094A-9C2E-626987BE3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0577" y="2995213"/>
            <a:ext cx="8481836" cy="5464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40F060-4943-0A43-998E-C6CA70594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1548" y="118563"/>
            <a:ext cx="9114065" cy="31444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C79F40-048A-0945-8899-9FE2C462542C}"/>
              </a:ext>
            </a:extLst>
          </p:cNvPr>
          <p:cNvSpPr/>
          <p:nvPr/>
        </p:nvSpPr>
        <p:spPr>
          <a:xfrm>
            <a:off x="4151747" y="12501933"/>
            <a:ext cx="11917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Advances in neural information processing systems. 2017.</a:t>
            </a:r>
          </a:p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Zhang, Aston, et al. "Dive into deep learning."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arXiv:2106.11342 (2021).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46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트랜스포머 </a:t>
            </a:r>
            <a:r>
              <a:rPr lang="en-US" altLang="ko-Kore-KR" sz="3200" b="1" dirty="0">
                <a:sym typeface="SpoqaHanSans-Bold"/>
              </a:rPr>
              <a:t>(Transformer)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D61E64-9392-B24E-A6B9-D96D0999E23F}"/>
              </a:ext>
            </a:extLst>
          </p:cNvPr>
          <p:cNvSpPr/>
          <p:nvPr/>
        </p:nvSpPr>
        <p:spPr>
          <a:xfrm>
            <a:off x="4151747" y="12532129"/>
            <a:ext cx="1157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D7158D-6FA5-1149-AE47-D3E10A5C704A}"/>
              </a:ext>
            </a:extLst>
          </p:cNvPr>
          <p:cNvSpPr/>
          <p:nvPr/>
        </p:nvSpPr>
        <p:spPr>
          <a:xfrm>
            <a:off x="3292581" y="10412002"/>
            <a:ext cx="150595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RNN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을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self-attention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로 교체한다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!</a:t>
            </a:r>
            <a:b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</a:br>
            <a:b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</a:b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auto-regressive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한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decoder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도 그대로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RNN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에서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self-attention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로 교체할 수 있을까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?</a:t>
            </a:r>
            <a:b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</a:b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-&gt;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recap : masked attention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로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autoregressive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한 구조를 재현할 수 있다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!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</p:txBody>
      </p:sp>
      <p:pic>
        <p:nvPicPr>
          <p:cNvPr id="13" name="Picture 6" descr="architecture">
            <a:extLst>
              <a:ext uri="{FF2B5EF4-FFF2-40B4-BE49-F238E27FC236}">
                <a16:creationId xmlns:a16="http://schemas.microsoft.com/office/drawing/2014/main" id="{EAD4831B-16B5-3941-B0AE-FB64A9DA4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00" y="3347965"/>
            <a:ext cx="5040497" cy="660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 descr="page56image52861856">
            <a:extLst>
              <a:ext uri="{FF2B5EF4-FFF2-40B4-BE49-F238E27FC236}">
                <a16:creationId xmlns:a16="http://schemas.microsoft.com/office/drawing/2014/main" id="{29AF8A0B-9C80-3E4A-8587-32542673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60" y="3504978"/>
            <a:ext cx="4984802" cy="660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D8C26940-A83A-D14B-A993-47CD2B24F13C}"/>
              </a:ext>
            </a:extLst>
          </p:cNvPr>
          <p:cNvSpPr/>
          <p:nvPr/>
        </p:nvSpPr>
        <p:spPr>
          <a:xfrm>
            <a:off x="8069179" y="5743074"/>
            <a:ext cx="1491916" cy="2229852"/>
          </a:xfrm>
          <a:prstGeom prst="rightArrow">
            <a:avLst/>
          </a:prstGeom>
          <a:solidFill>
            <a:srgbClr val="535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51BABA4-27E0-6E46-9288-D413ED052499}"/>
                  </a:ext>
                </a:extLst>
              </p:cNvPr>
              <p:cNvSpPr/>
              <p:nvPr/>
            </p:nvSpPr>
            <p:spPr>
              <a:xfrm>
                <a:off x="15727352" y="4009563"/>
                <a:ext cx="7437448" cy="4290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주요 파라미터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</a:t>
                </a:r>
              </a:p>
              <a:p>
                <a:endParaRPr lang="en-US" altLang="ko-Kore-KR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Attention</a:t>
                </a:r>
              </a:p>
              <a:p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K: key, Q: query, V: value</a:t>
                </a:r>
              </a:p>
              <a:p>
                <a:endParaRPr lang="en-US" altLang="ko-Kore-KR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altLang="ko-Kore-KR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𝑞</m:t>
                        </m:r>
                      </m:sub>
                    </m:sSub>
                    <m:r>
                      <a:rPr lang="en-US" altLang="ko-Kore-KR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=512: key, query, value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차원 크기</a:t>
                </a:r>
                <a:endParaRPr lang="en-US" altLang="ko-Kore-KR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lang="en-US" altLang="ko-Kore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=2048: Transformer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내 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feedforward net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은닉층의 차원크기</a:t>
                </a:r>
                <a:endParaRPr lang="en-US" altLang="ko-Kore-KR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=512: 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인코더 디코더 차원 크기</a:t>
                </a:r>
                <a:endParaRPr lang="en-US" altLang="ko-Kore-KR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ore-KR" b="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ore-KR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𝑛𝑢𝑚</m:t>
                    </m:r>
                    <m:r>
                      <a:rPr lang="en-US" altLang="ko-Kore-KR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_</m:t>
                    </m:r>
                    <m:r>
                      <a:rPr lang="en-US" altLang="ko-Kore-KR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𝑙𝑎𝑦𝑒𝑟𝑠</m:t>
                    </m:r>
                  </m:oMath>
                </a14:m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(N)=6: transformer layer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총 층의 개수</a:t>
                </a:r>
                <a:endParaRPr lang="en-US" altLang="ko-Kore-KR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ko-Kore-KR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𝑛𝑢𝑚</m:t>
                    </m:r>
                    <m:r>
                      <a:rPr lang="en-US" altLang="ko-Kore-KR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_</m:t>
                    </m:r>
                    <m:r>
                      <a:rPr lang="en-US" altLang="ko-Kore-KR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h𝑒𝑎𝑑𝑒𝑟𝑠</m:t>
                    </m:r>
                  </m:oMath>
                </a14:m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(h)=8: Attention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병렬로 분할할 숫자 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분할 후 합치는 방식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endParaRPr lang="en-US" altLang="ko-Kore-KR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인코더 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self-attention (k, q, v 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모두 같은 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source)</a:t>
                </a:r>
              </a:p>
              <a:p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디코더 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masked self-attention (k, q, v 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모두 같은 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decoder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source)</a:t>
                </a:r>
              </a:p>
              <a:p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디코더의 인코더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-</a:t>
                </a:r>
                <a:r>
                  <a:rPr lang="ko-Kore-KR" altLang="en-US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디코더 </a:t>
                </a:r>
                <a:r>
                  <a:rPr lang="en-US" altLang="ko-Kore-KR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attention (k, v: encoder, q: decoder)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51BABA4-27E0-6E46-9288-D413ED052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7352" y="4009563"/>
                <a:ext cx="7437448" cy="4290983"/>
              </a:xfrm>
              <a:prstGeom prst="rect">
                <a:avLst/>
              </a:prstGeom>
              <a:blipFill>
                <a:blip r:embed="rId6"/>
                <a:stretch>
                  <a:fillRect l="-681" t="-590" b="-1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32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트랜스포머 </a:t>
            </a:r>
            <a:r>
              <a:rPr lang="en-US" altLang="ko-Kore-KR" sz="3200" b="1" dirty="0">
                <a:sym typeface="SpoqaHanSans-Bold"/>
              </a:rPr>
              <a:t>(Transformer) </a:t>
            </a:r>
            <a:r>
              <a:rPr lang="en-US" altLang="ko-KR" sz="3200" b="1" dirty="0">
                <a:sym typeface="SpoqaHanSans-Bold"/>
              </a:rPr>
              <a:t>– </a:t>
            </a:r>
            <a:r>
              <a:rPr lang="ko-KR" altLang="en-US" sz="3200" b="1" dirty="0">
                <a:sym typeface="SpoqaHanSans-Bold"/>
              </a:rPr>
              <a:t>주요 구현 디테일</a:t>
            </a:r>
            <a:endParaRPr lang="en-US" altLang="ko-KR" sz="3200" b="1" dirty="0"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b="1" dirty="0">
                <a:sym typeface="SpoqaHanSans-Bold"/>
              </a:rPr>
              <a:t>-</a:t>
            </a:r>
            <a:r>
              <a:rPr lang="ko-KR" altLang="en-US" sz="3200" b="1" dirty="0">
                <a:sym typeface="SpoqaHanSans-Bold"/>
              </a:rPr>
              <a:t> </a:t>
            </a:r>
            <a:r>
              <a:rPr lang="en-US" altLang="ko-KR" sz="3200" b="1" dirty="0">
                <a:sym typeface="SpoqaHanSans-Bold"/>
              </a:rPr>
              <a:t>Scaled Dot-product attention / Multi-head attention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8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Transformer</a:t>
            </a:r>
            <a:endParaRPr lang="en" altLang="ko-Kore-KR" sz="2000" dirty="0">
              <a:sym typeface="SpoqaHanSans-Bold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D61E64-9392-B24E-A6B9-D96D0999E23F}"/>
              </a:ext>
            </a:extLst>
          </p:cNvPr>
          <p:cNvSpPr/>
          <p:nvPr/>
        </p:nvSpPr>
        <p:spPr>
          <a:xfrm>
            <a:off x="4151747" y="12532129"/>
            <a:ext cx="1157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FD7158D-6FA5-1149-AE47-D3E10A5C704A}"/>
                  </a:ext>
                </a:extLst>
              </p:cNvPr>
              <p:cNvSpPr/>
              <p:nvPr/>
            </p:nvSpPr>
            <p:spPr>
              <a:xfrm>
                <a:off x="1925241" y="4705920"/>
                <a:ext cx="11575605" cy="6733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앞서서 배운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scaled dot-product attention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은 본 논문에서 제시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!</a:t>
                </a: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𝐴𝑡𝑡𝑒𝑛𝑡𝑖𝑜𝑛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 </m:t>
                      </m:r>
                      <m:d>
                        <m:dPr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𝑄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𝐾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𝑉</m:t>
                          </m:r>
                        </m:e>
                      </m:d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𝑠𝑜𝑓𝑡𝑚𝑎𝑥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(</m:t>
                      </m:r>
                      <m:f>
                        <m:fPr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fPr>
                        <m:num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pPr>
                            <m:e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ore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ore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)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𝑉</m:t>
                      </m:r>
                    </m:oMath>
                  </m:oMathPara>
                </a14:m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Multi-head attention :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각각의 </a:t>
                </a:r>
                <a:r>
                  <a:rPr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h</a:t>
                </a: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ead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에서 구한 독립적인 </a:t>
                </a:r>
                <a:r>
                  <a:rPr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a</a:t>
                </a: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ttention representation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을 종합한다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집중이 필요한 부분을 분산해서 파악할 수 있게 하여 모델 성능을 향상시킨다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!</a:t>
                </a: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</a:t>
                </a:r>
                <a:endParaRPr lang="en-US" altLang="ko-Kore-KR" sz="28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SpoqaHanSans-Bold"/>
                </a:endParaRP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𝑄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𝐾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𝑉</m:t>
                          </m:r>
                        </m:e>
                      </m:d>
                      <m:r>
                        <a:rPr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𝐶𝑜𝑛𝑐𝑎𝑡</m:t>
                      </m:r>
                      <m:d>
                        <m:dPr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…, </m:t>
                          </m:r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pPr>
                        <m:e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𝑊</m:t>
                          </m:r>
                        </m:e>
                        <m: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𝑂</m:t>
                          </m:r>
                        </m:sup>
                      </m:sSup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,</m:t>
                      </m:r>
                    </m:oMath>
                  </m:oMathPara>
                </a14:m>
                <a:endParaRPr lang="en-US" altLang="ko-Kore-KR" sz="28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SpoqaHanSans-Bold"/>
                </a:endParaRP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h𝑒𝑎</m:t>
                      </m:r>
                      <m:sSub>
                        <m:sSubPr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Pr>
                        <m:e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𝑑</m:t>
                          </m:r>
                        </m:e>
                        <m:sub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𝐴𝑡𝑡𝑒𝑛𝑡𝑖𝑜𝑛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(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𝑄</m:t>
                      </m:r>
                      <m:sSubSup>
                        <m:sSubSupPr>
                          <m:ctrlP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SupPr>
                        <m:e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𝑊</m:t>
                          </m:r>
                        </m:e>
                        <m:sub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sub>
                        <m: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𝑄</m:t>
                          </m:r>
                        </m:sup>
                      </m:sSubSup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,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𝐾</m:t>
                      </m:r>
                      <m:sSubSup>
                        <m:sSubSup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𝑊</m:t>
                          </m:r>
                        </m:e>
                        <m:sub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sub>
                        <m: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𝐾</m:t>
                          </m:r>
                        </m:sup>
                      </m:sSubSup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,</m:t>
                      </m:r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𝑉</m:t>
                      </m:r>
                      <m:sSubSup>
                        <m:sSubSupPr>
                          <m:ctrlP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𝑊</m:t>
                          </m:r>
                        </m:e>
                        <m:sub>
                          <m:r>
                            <a:rPr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sub>
                        <m:sup>
                          <m:r>
                            <a:rPr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𝑉</m:t>
                          </m:r>
                        </m:sup>
                      </m:sSubSup>
                      <m:r>
                        <a:rPr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)</m:t>
                      </m:r>
                    </m:oMath>
                  </m:oMathPara>
                </a14:m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FD7158D-6FA5-1149-AE47-D3E10A5C7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241" y="4705920"/>
                <a:ext cx="11575605" cy="6733125"/>
              </a:xfrm>
              <a:prstGeom prst="rect">
                <a:avLst/>
              </a:prstGeom>
              <a:blipFill>
                <a:blip r:embed="rId4"/>
                <a:stretch>
                  <a:fillRect l="-1095" t="-9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26A1946F-66BE-8A44-B555-6D09011BF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8363" y="3006327"/>
            <a:ext cx="10002036" cy="56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34703</TotalTime>
  <Words>4841</Words>
  <Application>Microsoft Macintosh PowerPoint</Application>
  <PresentationFormat>사용자 지정</PresentationFormat>
  <Paragraphs>549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NeueHaasGroteskText</vt:lpstr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Impact</vt:lpstr>
      <vt:lpstr>Matura MT Script Capitals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450</cp:revision>
  <dcterms:created xsi:type="dcterms:W3CDTF">2021-04-05T07:22:06Z</dcterms:created>
  <dcterms:modified xsi:type="dcterms:W3CDTF">2021-08-25T12:54:50Z</dcterms:modified>
</cp:coreProperties>
</file>